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62753" autoAdjust="0"/>
  </p:normalViewPr>
  <p:slideViewPr>
    <p:cSldViewPr snapToGrid="0">
      <p:cViewPr varScale="1">
        <p:scale>
          <a:sx n="42" d="100"/>
          <a:sy n="42" d="100"/>
        </p:scale>
        <p:origin x="1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70304-AAEB-4BC9-89AA-55866B9BC5FA}" type="datetimeFigureOut">
              <a:rPr lang="nl-BE" smtClean="0"/>
              <a:t>22/03/2021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6FC37-6F4F-4A3C-9F48-80E99AEB1D60}" type="slidenum">
              <a:rPr lang="nl-BE" smtClean="0"/>
              <a:t>‹nr.›</a:t>
            </a:fld>
            <a:endParaRPr lang="nl-BE"/>
          </a:p>
        </p:txBody>
      </p:sp>
    </p:spTree>
    <p:extLst>
      <p:ext uri="{BB962C8B-B14F-4D97-AF65-F5344CB8AC3E}">
        <p14:creationId xmlns:p14="http://schemas.microsoft.com/office/powerpoint/2010/main" val="56349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aatjevaccineren.be/covid-19/veelgestelde-vrage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laatjevaccineren.be/campagne-covid-19-vaccinati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aatjevaccineren.be/over-vaccineren/misvattingen-over-vaccinat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Deze slides gaan over de feiten en fabels omtrent de Corona vaccinatie</a:t>
            </a:r>
          </a:p>
          <a:p>
            <a:r>
              <a:rPr lang="nl-BE" dirty="0"/>
              <a:t>Meer uitleg over volgende onderwerpen kan je in de andere presentaties terugvinden:</a:t>
            </a:r>
          </a:p>
          <a:p>
            <a:pPr marL="171450" indent="-171450">
              <a:buFont typeface="Arial" panose="020B0604020202020204" pitchFamily="34" charset="0"/>
              <a:buChar char="•"/>
            </a:pPr>
            <a:r>
              <a:rPr lang="nl-BE" dirty="0"/>
              <a:t>De Corona-vaccinatie</a:t>
            </a:r>
          </a:p>
          <a:p>
            <a:pPr marL="171450" indent="-171450">
              <a:buFont typeface="Arial" panose="020B0604020202020204" pitchFamily="34" charset="0"/>
              <a:buChar char="•"/>
            </a:pPr>
            <a:r>
              <a:rPr lang="nl-BE" dirty="0"/>
              <a:t>Het vaccinatiecentrum</a:t>
            </a:r>
          </a:p>
          <a:p>
            <a:endParaRPr lang="nl-BE" dirty="0"/>
          </a:p>
          <a:p>
            <a:r>
              <a:rPr lang="nl-BE" dirty="0"/>
              <a:t>Heb je nog andere vragen die niet in deze presentatie zijn opgenomen?</a:t>
            </a:r>
          </a:p>
          <a:p>
            <a:r>
              <a:rPr lang="nl-BE" dirty="0"/>
              <a:t>Ga zeker eens kijken op: </a:t>
            </a:r>
          </a:p>
          <a:p>
            <a:pPr>
              <a:lnSpc>
                <a:spcPct val="110000"/>
              </a:lnSpc>
            </a:pP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https://www.laatjevaccineren.be/covid-19</a:t>
            </a:r>
            <a:r>
              <a:rPr lang="nl-BE"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/veelgestelde-vragen</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://www.laatjevaccineren.be/campagne-covid-19-vaccinatie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dirty="0"/>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2</a:t>
            </a:fld>
            <a:endParaRPr lang="nl-BE"/>
          </a:p>
        </p:txBody>
      </p:sp>
    </p:spTree>
    <p:extLst>
      <p:ext uri="{BB962C8B-B14F-4D97-AF65-F5344CB8AC3E}">
        <p14:creationId xmlns:p14="http://schemas.microsoft.com/office/powerpoint/2010/main" val="371017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15900" indent="-107950" algn="l">
              <a:lnSpc>
                <a:spcPct val="110000"/>
              </a:lnSpc>
              <a:spcBef>
                <a:spcPts val="200"/>
              </a:spcBef>
            </a:pPr>
            <a:r>
              <a:rPr lang="nl-BE"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Vaccins kunnen bijwerkingen hebben, maar zijn erg betrouwbaar. De ziektes zelf kunnen gevaarlijk zijn, en niet vaccineren is nog altijd minder effectief dan wél vaccineren.</a:t>
            </a:r>
            <a:r>
              <a:rPr lang="nl-BE"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Vaccins worden uitvoerig getest en veroorzaken over het algemeen slechts lichte bijwerkingen, zoals roodheid van de huid of plaatselijke pijn. De risico’s van vaccins zijn in verhouding dan ook veel kleiner dan de nadelige risico’s die ziektes met zich meebrengen. Voor vaccins algemeen gebruikt worden, worden de risico’s op bijwerkingen afgewogen tegenover de risico’s van de ernst van de ziekte, op complicaties ervan en eventueel het sterfterisico door de ziekte.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15900" indent="-107950" algn="l">
              <a:lnSpc>
                <a:spcPct val="110000"/>
              </a:lnSpc>
              <a:spcBef>
                <a:spcPts val="200"/>
              </a:spcBef>
            </a:pPr>
            <a:r>
              <a:rPr lang="nl-BE"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Zie </a:t>
            </a:r>
            <a:r>
              <a:rPr lang="nl-BE"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ook misvattingen over vaccinatie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3</a:t>
            </a:fld>
            <a:endParaRPr lang="nl-BE"/>
          </a:p>
        </p:txBody>
      </p:sp>
    </p:spTree>
    <p:extLst>
      <p:ext uri="{BB962C8B-B14F-4D97-AF65-F5344CB8AC3E}">
        <p14:creationId xmlns:p14="http://schemas.microsoft.com/office/powerpoint/2010/main" val="109093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De indruk wordt gewekt dat de nieuwe Coronavaccins snel in elkaar ‘geflanst’ zijn om de pandemie die de wereld in haar greep houdt, te bedwingen. En de zware inspanningen van sommige </a:t>
            </a:r>
            <a:r>
              <a:rPr lang="nl-BE" sz="1100" dirty="0" err="1"/>
              <a:t>farmabedrijven</a:t>
            </a:r>
            <a:r>
              <a:rPr lang="nl-BE" sz="1100" dirty="0"/>
              <a:t> wekken uiteraard de indruk dat er veel geld mee te verdienen valt.</a:t>
            </a:r>
          </a:p>
          <a:p>
            <a:endParaRPr lang="nl-BE" sz="1100" dirty="0"/>
          </a:p>
          <a:p>
            <a:r>
              <a:rPr lang="nl-BE" sz="1100" dirty="0"/>
              <a:t>Maar de ontwikkeling van de kandidaat-vaccins zijn zeer nauwgezet verlopen.</a:t>
            </a:r>
          </a:p>
          <a:p>
            <a:r>
              <a:rPr lang="nl-BE" sz="1100" dirty="0"/>
              <a:t>Nog nooit hebben zoveel onderzoekers en vaccinontwikkelaars zich gelijktijdig op de ontwikkeling van een vaccin geworpen. Het werd prioriteit nummer 1. Bovendien moesten de wetenschappers niet van een wit blad beginnen. De basistechnologieën waarop de vaccins gebouwd zijn, waren de voorbije jaren al in ontwikkeling (bv. SARS-vaccin). Er is ook veel tijd gewonnen omdat er geen fondsen gezocht moesten worden, maar diverse overheden middelen voorzien hebben.</a:t>
            </a:r>
          </a:p>
          <a:p>
            <a:endParaRPr lang="nl-BE" sz="1100" dirty="0"/>
          </a:p>
          <a:p>
            <a:r>
              <a:rPr lang="nl-BE" sz="1100" dirty="0"/>
              <a:t>Strenge veiligheidsprocedure</a:t>
            </a:r>
          </a:p>
          <a:p>
            <a:r>
              <a:rPr lang="nl-BE" sz="1100" dirty="0"/>
              <a:t>De administratieve procedure is verkort, maar niet de veiligheidsprocedure. Alle veiligheidsstappen zijn ingezet . Elk vaccin is uitgebreid getest bij een grote groep mensen, ook bij oudere en kwetsbare personen. Alle studies zijn kritisch en onafhankelijk onderzocht door het Europees Geneesmiddelen Agentschap (EMA). De Europese goedkeuring garandeert dat het stuk voor stuk veilige vaccins zijn</a:t>
            </a:r>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4</a:t>
            </a:fld>
            <a:endParaRPr lang="nl-BE"/>
          </a:p>
        </p:txBody>
      </p:sp>
    </p:spTree>
    <p:extLst>
      <p:ext uri="{BB962C8B-B14F-4D97-AF65-F5344CB8AC3E}">
        <p14:creationId xmlns:p14="http://schemas.microsoft.com/office/powerpoint/2010/main" val="157169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Vaccins zijn bedoelt om ziekten te voorkomen en niet om ziek te maken. Ze worden uitvoerig getest voor ze op de markt komen. Sommige vaccins kunnen wel zeldzame bijwerkingen hebben, maar dat weegt niet op tegen de bescherming die ze bieden. De ziekte zelf is veel gevaarlijker dan het vaccin.</a:t>
            </a:r>
          </a:p>
          <a:p>
            <a:r>
              <a:rPr lang="nl-BE" sz="1100" dirty="0"/>
              <a:t>Bijwerken zijn altijd mogelijk, maar beperkt. Op lange termijn worden geen effecten verwacht omdat de meeste bestanddelen al in eerdere vaccins gebruikt werden en er bij die vaccins geen aangetoonde langetermijneffecten zijn.</a:t>
            </a:r>
          </a:p>
          <a:p>
            <a:r>
              <a:rPr lang="nl-BE" sz="1100" dirty="0"/>
              <a:t>Zo is het bijvoorbeeld nog steeds niet wetenschappelijk aangetoond dat vaccins op lange termijn aandoeningen zoals auto-immuunziektes of autisme veroorzaken. Die aandoeningen komen evenzeer voor bij mensen die niet gevaccineerd zijn.</a:t>
            </a:r>
          </a:p>
          <a:p>
            <a:endParaRPr lang="nl-BE" sz="1100" dirty="0"/>
          </a:p>
          <a:p>
            <a:r>
              <a:rPr lang="nl-BE" sz="1100" dirty="0"/>
              <a:t>Veel vaccins bevatten aluminium. Sommige tegenstanders van vaccinatie beweren dat deze veelgebruikte hulpstof gevaarlijk is en de hersenen beschadigen. Maar dat klopt niet! Een vaccin bevat 1/10 van de hoeveelheid aluminium die we dagelijks inademen, eten en drinken. Aluminium zit namelijk overal in: de lucht, drinkwater, ons voedsel, … Na 80 jaar gebruik werd nog nooit een probleem gerapporteerd met aluminium in vaccins.</a:t>
            </a:r>
          </a:p>
          <a:p>
            <a:r>
              <a:rPr lang="nl-BE" sz="1100" dirty="0"/>
              <a:t>Een vaccin kan een zeer kleine hoeveelheid formaldehyde bevatten, maar veel minder dan de natuurlijke blootstelling, en zeker geen dosis die schadelijk of giftig kan zijn, zelfs bij herhaalde toediening. Formaldehyde zit bijvoorbeeld ook in groenten en fruit en zorgt ervoor dat ze niet te snel slecht worden.</a:t>
            </a:r>
          </a:p>
          <a:p>
            <a:endParaRPr lang="nl-BE" sz="1100" dirty="0"/>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5</a:t>
            </a:fld>
            <a:endParaRPr lang="nl-BE"/>
          </a:p>
        </p:txBody>
      </p:sp>
    </p:spTree>
    <p:extLst>
      <p:ext uri="{BB962C8B-B14F-4D97-AF65-F5344CB8AC3E}">
        <p14:creationId xmlns:p14="http://schemas.microsoft.com/office/powerpoint/2010/main" val="352171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DNA bevat het erfelijk materiaal (chromosomen), RNA is een molecule met meerder functies. </a:t>
            </a:r>
          </a:p>
          <a:p>
            <a:r>
              <a:rPr lang="nl-BE" sz="1100" dirty="0"/>
              <a:t>RNA komt niet in de buurt van je DNA. Je DNA zit namelijk diep weggeborgen in de celkern waar het mRNA van het vaccin niet aan kan. </a:t>
            </a:r>
          </a:p>
          <a:p>
            <a:endParaRPr lang="nl-BE" sz="1100" dirty="0"/>
          </a:p>
          <a:p>
            <a:r>
              <a:rPr lang="nl-BE" sz="1100" dirty="0"/>
              <a:t>Er zijn verschillende soorten RNA, waaronder mRNA, waarop veel vaccins gebaseerd zijn. De ‘m’ in mRNA staat voor </a:t>
            </a:r>
            <a:r>
              <a:rPr lang="nl-BE" sz="1100" dirty="0" err="1"/>
              <a:t>messenger</a:t>
            </a:r>
            <a:r>
              <a:rPr lang="nl-BE" sz="1100" dirty="0"/>
              <a:t>, het is een soort </a:t>
            </a:r>
            <a:r>
              <a:rPr lang="nl-BE" sz="1100" dirty="0" err="1"/>
              <a:t>boodschapper-molecule</a:t>
            </a:r>
            <a:r>
              <a:rPr lang="nl-BE" sz="1100" dirty="0"/>
              <a:t>.</a:t>
            </a:r>
          </a:p>
          <a:p>
            <a:r>
              <a:rPr lang="nl-BE" sz="1100" dirty="0"/>
              <a:t>Het vaccin bevat geen volledig virus, enkel de ‘handleiding’ (mRNA) voor je cellen om een klein deeltje van het virus aan te maken, het Spike-eiwit. Daar kan geen heel virus uit ontstaan en is dus onschadelijk.</a:t>
            </a:r>
          </a:p>
          <a:p>
            <a:r>
              <a:rPr lang="nl-BE" sz="1100" dirty="0"/>
              <a:t>Het spike-eiwit is lichaamsvreemd en wordt herkend door je immuunsysteem. Je immuunsysteem gaat antistoffen aanmaken en als het echte virus dan binnen dringt, kunnen de antistoffen hun werk doen. Het vaccin wordt door het lichaam ook zeer snel afgebroken.</a:t>
            </a:r>
          </a:p>
          <a:p>
            <a:endParaRPr lang="nl-BE" sz="1100" dirty="0"/>
          </a:p>
          <a:p>
            <a:r>
              <a:rPr lang="nl-BE" sz="1100" dirty="0"/>
              <a:t>De mRNA-techniek wordt al jaren (sinds de jaren 90) toegepast in immuuntherapieën bij kanker waardoor sommige soorten kanker beter te behandelen zijn en met minder bijwerkingen. Als er problemen met deze techniek zouden zijn, dan waren die nu ondertussen al bekend.</a:t>
            </a:r>
          </a:p>
          <a:p>
            <a:endParaRPr lang="nl-BE" sz="1100" dirty="0"/>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6</a:t>
            </a:fld>
            <a:endParaRPr lang="nl-BE"/>
          </a:p>
        </p:txBody>
      </p:sp>
    </p:spTree>
    <p:extLst>
      <p:ext uri="{BB962C8B-B14F-4D97-AF65-F5344CB8AC3E}">
        <p14:creationId xmlns:p14="http://schemas.microsoft.com/office/powerpoint/2010/main" val="59268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Vaccins die recent ontwikkeld zijn en geen gebruik maken van afgezwakte virussen, worden niet meer op menselijke of dierlijke cellen geproduceerd, maar op (semi)synthetische culturen, gist en insectencellen.</a:t>
            </a:r>
          </a:p>
          <a:p>
            <a:endParaRPr lang="nl-BE" dirty="0"/>
          </a:p>
          <a:p>
            <a:r>
              <a:rPr lang="nl-BE" dirty="0"/>
              <a:t>Van de verschillende soorten coronavaccins maakt enkel het vaccin van </a:t>
            </a:r>
            <a:r>
              <a:rPr lang="nl-BE" dirty="0" err="1"/>
              <a:t>Sanofi</a:t>
            </a:r>
            <a:r>
              <a:rPr lang="nl-BE" dirty="0"/>
              <a:t> gebruik van afgezwakte virussen. Dit vaccin wordt echter ten vroegste in 2022 verwacht.</a:t>
            </a:r>
          </a:p>
          <a:p>
            <a:endParaRPr lang="nl-BE" dirty="0"/>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7</a:t>
            </a:fld>
            <a:endParaRPr lang="nl-BE"/>
          </a:p>
        </p:txBody>
      </p:sp>
    </p:spTree>
    <p:extLst>
      <p:ext uri="{BB962C8B-B14F-4D97-AF65-F5344CB8AC3E}">
        <p14:creationId xmlns:p14="http://schemas.microsoft.com/office/powerpoint/2010/main" val="109343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Het gerucht circuleert dat de beschikbare coronavaccins de vruchtbaarheid van vrouwen aantasten. De verklaring zou liggen in gelijkenissen tussen de uitsteekseltjes van coronavirussen en een eiwit dat een rol speelt bij het ontstaan van de moederkoek tijdens de zwangerschap.</a:t>
            </a:r>
          </a:p>
          <a:p>
            <a:endParaRPr lang="nl-BE" sz="1100" dirty="0"/>
          </a:p>
          <a:p>
            <a:r>
              <a:rPr lang="nl-BE" sz="1100" dirty="0"/>
              <a:t>Wanneer je Covid-19 doormaakt of gevaccineerd wordt, ontwikkel je antistoffen tegen de uitsteekseltjes van het coronavirus. Er is een minieme overeenkomst tussen het eiwit van die uitsteekseltjes en een eiwit dat een rol speelt in de vorming van de moederkoek bij een zwangerschap. Die overeenkomst is echter te klein om reacties te veroorzaken. Er is dus geen reden tot ongerustheid.</a:t>
            </a:r>
          </a:p>
          <a:p>
            <a:endParaRPr lang="nl-BE" sz="1100" dirty="0"/>
          </a:p>
          <a:p>
            <a:r>
              <a:rPr lang="nl-BE" sz="1100" dirty="0"/>
              <a:t>Er zijn trouwens wel meerdere eiwitten in het lichaam die gelijkenissen vertonen. Zo heeft hemoglobine bijvoorbeeld een gelijkaardig eiwit. Hemoglobine zorgt voor de zuurstofopname in het bloed. Als door het vaccin alle gelijkaardige eiwitten afgebroken zouden worden, zou dus ook hemoglobine geen zuurstof meer kunnen opnemen en zouden we heel snel sterven.</a:t>
            </a:r>
          </a:p>
          <a:p>
            <a:endParaRPr lang="nl-BE" sz="1100" dirty="0"/>
          </a:p>
          <a:p>
            <a:r>
              <a:rPr lang="nl-BE" sz="1100" dirty="0"/>
              <a:t>Er zijn in de studie van het Pfizer-</a:t>
            </a:r>
            <a:r>
              <a:rPr lang="nl-BE" sz="1100" dirty="0" err="1"/>
              <a:t>Biontech</a:t>
            </a:r>
            <a:r>
              <a:rPr lang="nl-BE" sz="1100" dirty="0"/>
              <a:t>-vaccin ook vrouwen (</a:t>
            </a:r>
            <a:r>
              <a:rPr lang="nl-BE" sz="1100" dirty="0" err="1"/>
              <a:t>accidentieel</a:t>
            </a:r>
            <a:r>
              <a:rPr lang="nl-BE" sz="1100" dirty="0"/>
              <a:t>) zwanger geraakt tussen het 1</a:t>
            </a:r>
            <a:r>
              <a:rPr lang="nl-BE" sz="1100" baseline="30000" dirty="0"/>
              <a:t>ste</a:t>
            </a:r>
            <a:r>
              <a:rPr lang="nl-BE" sz="1100" dirty="0"/>
              <a:t> en het 2</a:t>
            </a:r>
            <a:r>
              <a:rPr lang="nl-BE" sz="1100" baseline="30000" dirty="0"/>
              <a:t>de</a:t>
            </a:r>
            <a:r>
              <a:rPr lang="nl-BE" sz="1100" dirty="0"/>
              <a:t> vaccin. Er is echter geen schade opgemerkt bij de ongeboren baby’s.</a:t>
            </a:r>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8</a:t>
            </a:fld>
            <a:endParaRPr lang="nl-BE"/>
          </a:p>
        </p:txBody>
      </p:sp>
    </p:spTree>
    <p:extLst>
      <p:ext uri="{BB962C8B-B14F-4D97-AF65-F5344CB8AC3E}">
        <p14:creationId xmlns:p14="http://schemas.microsoft.com/office/powerpoint/2010/main" val="351630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Volgens de Hoge Gezondheidsraad is het veilig voor zwangere vrouwen om zich te laten vaccineren zowel met het vaccin van Pfizer, </a:t>
            </a:r>
            <a:r>
              <a:rPr lang="nl-BE" dirty="0" err="1"/>
              <a:t>Moderna</a:t>
            </a:r>
            <a:r>
              <a:rPr lang="nl-BE" dirty="0"/>
              <a:t> als dat van </a:t>
            </a:r>
            <a:r>
              <a:rPr lang="nl-BE" dirty="0" err="1"/>
              <a:t>AstraZeneca</a:t>
            </a:r>
            <a:r>
              <a:rPr lang="nl-BE" dirty="0"/>
              <a:t>. Het gaat immers telkens om niet-levende vaccins:</a:t>
            </a:r>
          </a:p>
          <a:p>
            <a:r>
              <a:rPr lang="nl-BE" b="1" dirty="0"/>
              <a:t>Vaccinatie als je zwanger bent</a:t>
            </a:r>
            <a:r>
              <a:rPr lang="nl-BE" dirty="0"/>
              <a:t>, is vooral aangewezen als je </a:t>
            </a:r>
          </a:p>
          <a:p>
            <a:pPr>
              <a:buFont typeface="Arial" panose="020B0604020202020204" pitchFamily="34" charset="0"/>
              <a:buChar char="•"/>
            </a:pPr>
            <a:r>
              <a:rPr lang="nl-BE" dirty="0"/>
              <a:t>een hoger risico loopt om besmet te worden met het coronavirus, bijvoorbeeld als je in de zorgsector werkt; </a:t>
            </a:r>
          </a:p>
          <a:p>
            <a:pPr>
              <a:buFont typeface="Arial" panose="020B0604020202020204" pitchFamily="34" charset="0"/>
              <a:buChar char="•"/>
            </a:pPr>
            <a:r>
              <a:rPr lang="nl-BE" dirty="0"/>
              <a:t>een hoger risico loopt op een ernstige vorm van COVID-19 wegens bepaalde onderliggende aandoeningen. </a:t>
            </a:r>
          </a:p>
          <a:p>
            <a:r>
              <a:rPr lang="nl-BE" b="1" dirty="0"/>
              <a:t>Wil je zwanger worden</a:t>
            </a:r>
            <a:r>
              <a:rPr lang="nl-BE" dirty="0"/>
              <a:t>, dan kan je ook gevaccineerd worden.  </a:t>
            </a:r>
          </a:p>
          <a:p>
            <a:r>
              <a:rPr lang="nl-BE" dirty="0"/>
              <a:t>Als je na de eerste vaccinatie zwanger raakt, zal de tweede dosis worden toegediend afhankelijk van jouw specifieke situatie en afhankelijk van het vaccin, of na de bevalling.</a:t>
            </a:r>
          </a:p>
          <a:p>
            <a:r>
              <a:rPr lang="nl-BE" dirty="0"/>
              <a:t>COVID-19-vaccinatie is in geen geval een reden om een zwangerschap af te breken. </a:t>
            </a:r>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9</a:t>
            </a:fld>
            <a:endParaRPr lang="nl-BE"/>
          </a:p>
        </p:txBody>
      </p:sp>
    </p:spTree>
    <p:extLst>
      <p:ext uri="{BB962C8B-B14F-4D97-AF65-F5344CB8AC3E}">
        <p14:creationId xmlns:p14="http://schemas.microsoft.com/office/powerpoint/2010/main" val="256775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Veel vaccins bevatten gelatine, een eiwit dat uit varkensafval gehaald wordt. Zowel voor joden als moslims is varkensvlees verboden.</a:t>
            </a:r>
          </a:p>
          <a:p>
            <a:r>
              <a:rPr lang="nl-BE" dirty="0"/>
              <a:t>Beide geloofsovertuigingen staan vaccins echter toe. Voor moslims omdat de gelatine bewerkt werd en dus als zuiver beschouwd kan worden. Voor joden omdat de vaccins niet via de mond ingenomen worden.</a:t>
            </a:r>
          </a:p>
          <a:p>
            <a:endParaRPr lang="nl-BE" dirty="0"/>
          </a:p>
          <a:p>
            <a:r>
              <a:rPr lang="nl-BE" dirty="0"/>
              <a:t>De momenteel beschikbare vaccins bevatten geen gelatine.</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latin typeface="+mn-lt"/>
                <a:ea typeface="+mn-ea"/>
                <a:cs typeface="+mn-cs"/>
              </a:rPr>
              <a:t>‘The International </a:t>
            </a:r>
            <a:r>
              <a:rPr lang="nl-BE" sz="1200" kern="1200" dirty="0" err="1">
                <a:solidFill>
                  <a:schemeClr val="tx1"/>
                </a:solidFill>
                <a:latin typeface="+mn-lt"/>
                <a:ea typeface="+mn-ea"/>
                <a:cs typeface="+mn-cs"/>
              </a:rPr>
              <a:t>Islamic</a:t>
            </a:r>
            <a:r>
              <a:rPr lang="nl-BE" sz="1200" kern="1200" dirty="0">
                <a:solidFill>
                  <a:schemeClr val="tx1"/>
                </a:solidFill>
                <a:latin typeface="+mn-lt"/>
                <a:ea typeface="+mn-ea"/>
                <a:cs typeface="+mn-cs"/>
              </a:rPr>
              <a:t> </a:t>
            </a:r>
            <a:r>
              <a:rPr lang="nl-BE" sz="1200" kern="1200" dirty="0" err="1">
                <a:solidFill>
                  <a:schemeClr val="tx1"/>
                </a:solidFill>
                <a:latin typeface="+mn-lt"/>
                <a:ea typeface="+mn-ea"/>
                <a:cs typeface="+mn-cs"/>
              </a:rPr>
              <a:t>Fiqh</a:t>
            </a:r>
            <a:r>
              <a:rPr lang="nl-BE" sz="1200" kern="1200" dirty="0">
                <a:solidFill>
                  <a:schemeClr val="tx1"/>
                </a:solidFill>
                <a:latin typeface="+mn-lt"/>
                <a:ea typeface="+mn-ea"/>
                <a:cs typeface="+mn-cs"/>
              </a:rPr>
              <a:t> Academy’ oordeelde dat alle vaccins die in de spieren of de bloedvaten worden toegediend, het vasten niet verbreken. Enkel injecties die een voedende werking hebben zijn gelijkgesteld met voeding en doorbreken het vasten. Wanneer die toegediend worden, moet het vasten op een later tijdstip worden ingehaald. Het coronavaccin heeft geen voedende werking en doorbreekt het vasten daarom ook niet, wat ervoor zorgt dat vaccineren tijdens de Ramadan toegestaan is.</a:t>
            </a:r>
          </a:p>
          <a:p>
            <a:endParaRPr lang="nl-BE" dirty="0"/>
          </a:p>
        </p:txBody>
      </p:sp>
      <p:sp>
        <p:nvSpPr>
          <p:cNvPr id="4" name="Tijdelijke aanduiding voor dianummer 3"/>
          <p:cNvSpPr>
            <a:spLocks noGrp="1"/>
          </p:cNvSpPr>
          <p:nvPr>
            <p:ph type="sldNum" sz="quarter" idx="5"/>
          </p:nvPr>
        </p:nvSpPr>
        <p:spPr/>
        <p:txBody>
          <a:bodyPr/>
          <a:lstStyle/>
          <a:p>
            <a:fld id="{7306FC37-6F4F-4A3C-9F48-80E99AEB1D60}" type="slidenum">
              <a:rPr lang="nl-BE" smtClean="0"/>
              <a:t>10</a:t>
            </a:fld>
            <a:endParaRPr lang="nl-BE"/>
          </a:p>
        </p:txBody>
      </p:sp>
    </p:spTree>
    <p:extLst>
      <p:ext uri="{BB962C8B-B14F-4D97-AF65-F5344CB8AC3E}">
        <p14:creationId xmlns:p14="http://schemas.microsoft.com/office/powerpoint/2010/main" val="1906857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10" name="Afbeelding 9" descr="Afbeelding met tekening&#10;&#10;Automatisch gegenereerde beschrijving">
            <a:extLst>
              <a:ext uri="{FF2B5EF4-FFF2-40B4-BE49-F238E27FC236}">
                <a16:creationId xmlns:a16="http://schemas.microsoft.com/office/drawing/2014/main" id="{4F6D9FAE-6EC2-4244-8D5D-114A16501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361167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9" name="Ovaal 8">
            <a:extLst>
              <a:ext uri="{FF2B5EF4-FFF2-40B4-BE49-F238E27FC236}">
                <a16:creationId xmlns:a16="http://schemas.microsoft.com/office/drawing/2014/main" id="{7F6DF17D-C456-4B9A-8FB4-3D5E49AD1819}"/>
              </a:ext>
            </a:extLst>
          </p:cNvPr>
          <p:cNvSpPr/>
          <p:nvPr/>
        </p:nvSpPr>
        <p:spPr>
          <a:xfrm>
            <a:off x="7658677" y="509645"/>
            <a:ext cx="5400000" cy="540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a:extLst>
              <a:ext uri="{FF2B5EF4-FFF2-40B4-BE49-F238E27FC236}">
                <a16:creationId xmlns:a16="http://schemas.microsoft.com/office/drawing/2014/main" id="{B7918AE6-3658-450A-8CB9-BEB95B52B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F7B5CB54-9BB0-4181-80E8-C5E78313C799}"/>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9AC360E3-3EA6-460F-8B7E-A3D5720F9A05}"/>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126648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
        <p:nvSpPr>
          <p:cNvPr id="10" name="Ovaal 9">
            <a:extLst>
              <a:ext uri="{FF2B5EF4-FFF2-40B4-BE49-F238E27FC236}">
                <a16:creationId xmlns:a16="http://schemas.microsoft.com/office/drawing/2014/main" id="{63E7C56F-40D2-4A4E-B055-F6BCC2921F50}"/>
              </a:ext>
            </a:extLst>
          </p:cNvPr>
          <p:cNvSpPr/>
          <p:nvPr/>
        </p:nvSpPr>
        <p:spPr>
          <a:xfrm>
            <a:off x="5986021" y="-1316215"/>
            <a:ext cx="8550110" cy="854775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9EFBF408-E804-46E7-88BB-7371E343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CC284F62-CF27-419F-9E60-A8EA73D7434D}"/>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D3333F60-DADC-4D8B-8CA0-9727CB7B2173}"/>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402468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Verticale titel en tekst">
    <p:spTree>
      <p:nvGrpSpPr>
        <p:cNvPr id="1" name=""/>
        <p:cNvGrpSpPr/>
        <p:nvPr/>
      </p:nvGrpSpPr>
      <p:grpSpPr>
        <a:xfrm>
          <a:off x="0" y="0"/>
          <a:ext cx="0" cy="0"/>
          <a:chOff x="0" y="0"/>
          <a:chExt cx="0" cy="0"/>
        </a:xfrm>
      </p:grpSpPr>
      <p:pic>
        <p:nvPicPr>
          <p:cNvPr id="3" name="Afbeelding 2" descr="Afbeelding met klok&#10;&#10;Automatisch gegenereerde beschrijving">
            <a:extLst>
              <a:ext uri="{FF2B5EF4-FFF2-40B4-BE49-F238E27FC236}">
                <a16:creationId xmlns:a16="http://schemas.microsoft.com/office/drawing/2014/main" id="{5716473C-1A4B-4080-A536-1A0405077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9" name="Tijdelijke aanduiding voor tekst 2">
            <a:extLst>
              <a:ext uri="{FF2B5EF4-FFF2-40B4-BE49-F238E27FC236}">
                <a16:creationId xmlns:a16="http://schemas.microsoft.com/office/drawing/2014/main" id="{88EE8B00-AC15-46F0-A7FD-8A43310C93B1}"/>
              </a:ext>
            </a:extLst>
          </p:cNvPr>
          <p:cNvSpPr>
            <a:spLocks noGrp="1"/>
          </p:cNvSpPr>
          <p:nvPr>
            <p:ph type="body" idx="1" hasCustomPrompt="1"/>
          </p:nvPr>
        </p:nvSpPr>
        <p:spPr>
          <a:xfrm>
            <a:off x="550864" y="1342345"/>
            <a:ext cx="5446712" cy="5735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A</a:t>
            </a:r>
          </a:p>
        </p:txBody>
      </p:sp>
      <p:sp>
        <p:nvSpPr>
          <p:cNvPr id="11" name="Tijdelijke aanduiding voor inhoud 3">
            <a:extLst>
              <a:ext uri="{FF2B5EF4-FFF2-40B4-BE49-F238E27FC236}">
                <a16:creationId xmlns:a16="http://schemas.microsoft.com/office/drawing/2014/main" id="{94AD1553-6F88-43B8-A384-9803A02DFA13}"/>
              </a:ext>
            </a:extLst>
          </p:cNvPr>
          <p:cNvSpPr>
            <a:spLocks noGrp="1"/>
          </p:cNvSpPr>
          <p:nvPr>
            <p:ph sz="half" idx="2"/>
          </p:nvPr>
        </p:nvSpPr>
        <p:spPr>
          <a:xfrm>
            <a:off x="550864" y="2082572"/>
            <a:ext cx="5446712" cy="431822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tekst 4">
            <a:extLst>
              <a:ext uri="{FF2B5EF4-FFF2-40B4-BE49-F238E27FC236}">
                <a16:creationId xmlns:a16="http://schemas.microsoft.com/office/drawing/2014/main" id="{15F18CE8-BD33-424E-B435-B6FBF6D91296}"/>
              </a:ext>
            </a:extLst>
          </p:cNvPr>
          <p:cNvSpPr>
            <a:spLocks noGrp="1"/>
          </p:cNvSpPr>
          <p:nvPr>
            <p:ph type="body" sz="quarter" idx="3" hasCustomPrompt="1"/>
          </p:nvPr>
        </p:nvSpPr>
        <p:spPr>
          <a:xfrm>
            <a:off x="6172200" y="1342345"/>
            <a:ext cx="5183188" cy="5735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a:t>
            </a:r>
          </a:p>
        </p:txBody>
      </p:sp>
      <p:sp>
        <p:nvSpPr>
          <p:cNvPr id="15" name="Tijdelijke aanduiding voor inhoud 5">
            <a:extLst>
              <a:ext uri="{FF2B5EF4-FFF2-40B4-BE49-F238E27FC236}">
                <a16:creationId xmlns:a16="http://schemas.microsoft.com/office/drawing/2014/main" id="{887A4AC9-6EE5-4D96-A05F-D312A90C6645}"/>
              </a:ext>
            </a:extLst>
          </p:cNvPr>
          <p:cNvSpPr>
            <a:spLocks noGrp="1"/>
          </p:cNvSpPr>
          <p:nvPr>
            <p:ph sz="quarter" idx="4"/>
          </p:nvPr>
        </p:nvSpPr>
        <p:spPr>
          <a:xfrm>
            <a:off x="6172200" y="2082573"/>
            <a:ext cx="5183188" cy="431822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1">
            <a:extLst>
              <a:ext uri="{FF2B5EF4-FFF2-40B4-BE49-F238E27FC236}">
                <a16:creationId xmlns:a16="http://schemas.microsoft.com/office/drawing/2014/main" id="{A12BC476-5EAF-4CC7-BB47-16F89EF134E1}"/>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Tree>
    <p:extLst>
      <p:ext uri="{BB962C8B-B14F-4D97-AF65-F5344CB8AC3E}">
        <p14:creationId xmlns:p14="http://schemas.microsoft.com/office/powerpoint/2010/main" val="347517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Verticale titel en tekst">
    <p:spTree>
      <p:nvGrpSpPr>
        <p:cNvPr id="1" name=""/>
        <p:cNvGrpSpPr/>
        <p:nvPr/>
      </p:nvGrpSpPr>
      <p:grpSpPr>
        <a:xfrm>
          <a:off x="0" y="0"/>
          <a:ext cx="0" cy="0"/>
          <a:chOff x="0" y="0"/>
          <a:chExt cx="0" cy="0"/>
        </a:xfrm>
      </p:grpSpPr>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tel 1">
            <a:extLst>
              <a:ext uri="{FF2B5EF4-FFF2-40B4-BE49-F238E27FC236}">
                <a16:creationId xmlns:a16="http://schemas.microsoft.com/office/drawing/2014/main" id="{BFE33421-ACFB-41D3-B3A0-E7A65FA5E2A4}"/>
              </a:ext>
            </a:extLst>
          </p:cNvPr>
          <p:cNvSpPr>
            <a:spLocks noGrp="1"/>
          </p:cNvSpPr>
          <p:nvPr>
            <p:ph type="title" hasCustomPrompt="1"/>
          </p:nvPr>
        </p:nvSpPr>
        <p:spPr>
          <a:xfrm>
            <a:off x="550863" y="533178"/>
            <a:ext cx="10802937" cy="646331"/>
          </a:xfrm>
        </p:spPr>
        <p:txBody>
          <a:bodyPr>
            <a:spAutoFit/>
          </a:bodyPr>
          <a:lstStyle>
            <a:lvl1pPr>
              <a:defRPr>
                <a:solidFill>
                  <a:schemeClr val="tx1"/>
                </a:solidFill>
              </a:defRPr>
            </a:lvl1pPr>
          </a:lstStyle>
          <a:p>
            <a:r>
              <a:rPr lang="nl-NL" dirty="0"/>
              <a:t>Titel</a:t>
            </a:r>
          </a:p>
        </p:txBody>
      </p:sp>
      <p:sp>
        <p:nvSpPr>
          <p:cNvPr id="13" name="Tijdelijke aanduiding voor afbeelding 2">
            <a:extLst>
              <a:ext uri="{FF2B5EF4-FFF2-40B4-BE49-F238E27FC236}">
                <a16:creationId xmlns:a16="http://schemas.microsoft.com/office/drawing/2014/main" id="{72D3CF17-2F0D-45E3-9DD7-A37CA752E30E}"/>
              </a:ext>
            </a:extLst>
          </p:cNvPr>
          <p:cNvSpPr>
            <a:spLocks noGrp="1"/>
          </p:cNvSpPr>
          <p:nvPr>
            <p:ph type="pic" sz="quarter" idx="10"/>
          </p:nvPr>
        </p:nvSpPr>
        <p:spPr>
          <a:xfrm>
            <a:off x="550863" y="1117599"/>
            <a:ext cx="10044112" cy="5235575"/>
          </a:xfrm>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26943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Verticale titel en tekst">
    <p:spTree>
      <p:nvGrpSpPr>
        <p:cNvPr id="1" name=""/>
        <p:cNvGrpSpPr/>
        <p:nvPr/>
      </p:nvGrpSpPr>
      <p:grpSpPr>
        <a:xfrm>
          <a:off x="0" y="0"/>
          <a:ext cx="0" cy="0"/>
          <a:chOff x="0" y="0"/>
          <a:chExt cx="0" cy="0"/>
        </a:xfrm>
      </p:grpSpPr>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88" cy="6858000"/>
          </a:xfrm>
          <a:prstGeom prst="rect">
            <a:avLst/>
          </a:prstGeom>
        </p:spPr>
      </p:pic>
      <p:sp>
        <p:nvSpPr>
          <p:cNvPr id="12" name="Titel 1">
            <a:extLst>
              <a:ext uri="{FF2B5EF4-FFF2-40B4-BE49-F238E27FC236}">
                <a16:creationId xmlns:a16="http://schemas.microsoft.com/office/drawing/2014/main" id="{BFE33421-ACFB-41D3-B3A0-E7A65FA5E2A4}"/>
              </a:ext>
            </a:extLst>
          </p:cNvPr>
          <p:cNvSpPr>
            <a:spLocks noGrp="1"/>
          </p:cNvSpPr>
          <p:nvPr>
            <p:ph type="title" hasCustomPrompt="1"/>
          </p:nvPr>
        </p:nvSpPr>
        <p:spPr>
          <a:xfrm>
            <a:off x="550863" y="533178"/>
            <a:ext cx="10802937" cy="646331"/>
          </a:xfrm>
        </p:spPr>
        <p:txBody>
          <a:bodyPr>
            <a:spAutoFit/>
          </a:bodyPr>
          <a:lstStyle>
            <a:lvl1pPr>
              <a:defRPr>
                <a:solidFill>
                  <a:schemeClr val="tx1"/>
                </a:solidFill>
              </a:defRPr>
            </a:lvl1pPr>
          </a:lstStyle>
          <a:p>
            <a:r>
              <a:rPr lang="nl-NL" dirty="0"/>
              <a:t>Titel</a:t>
            </a:r>
          </a:p>
        </p:txBody>
      </p:sp>
      <p:sp>
        <p:nvSpPr>
          <p:cNvPr id="13" name="Tijdelijke aanduiding voor afbeelding 2">
            <a:extLst>
              <a:ext uri="{FF2B5EF4-FFF2-40B4-BE49-F238E27FC236}">
                <a16:creationId xmlns:a16="http://schemas.microsoft.com/office/drawing/2014/main" id="{72D3CF17-2F0D-45E3-9DD7-A37CA752E30E}"/>
              </a:ext>
            </a:extLst>
          </p:cNvPr>
          <p:cNvSpPr>
            <a:spLocks noGrp="1"/>
          </p:cNvSpPr>
          <p:nvPr>
            <p:ph type="pic" sz="quarter" idx="10"/>
          </p:nvPr>
        </p:nvSpPr>
        <p:spPr>
          <a:xfrm>
            <a:off x="550863" y="1117599"/>
            <a:ext cx="10044112" cy="5235575"/>
          </a:xfrm>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787821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2_Verticale titel en tekst">
    <p:spTree>
      <p:nvGrpSpPr>
        <p:cNvPr id="1" name=""/>
        <p:cNvGrpSpPr/>
        <p:nvPr/>
      </p:nvGrpSpPr>
      <p:grpSpPr>
        <a:xfrm>
          <a:off x="0" y="0"/>
          <a:ext cx="0" cy="0"/>
          <a:chOff x="0" y="0"/>
          <a:chExt cx="0" cy="0"/>
        </a:xfrm>
      </p:grpSpPr>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 y="0"/>
            <a:ext cx="12187588" cy="6858000"/>
          </a:xfrm>
          <a:prstGeom prst="rect">
            <a:avLst/>
          </a:prstGeom>
        </p:spPr>
      </p:pic>
      <p:sp>
        <p:nvSpPr>
          <p:cNvPr id="6" name="Tijdelijke aanduiding voor afbeelding 2">
            <a:extLst>
              <a:ext uri="{FF2B5EF4-FFF2-40B4-BE49-F238E27FC236}">
                <a16:creationId xmlns:a16="http://schemas.microsoft.com/office/drawing/2014/main" id="{355206C4-CA82-4E85-B18C-2AB5DC87D131}"/>
              </a:ext>
            </a:extLst>
          </p:cNvPr>
          <p:cNvSpPr>
            <a:spLocks noGrp="1"/>
          </p:cNvSpPr>
          <p:nvPr>
            <p:ph type="pic" sz="quarter" idx="10"/>
          </p:nvPr>
        </p:nvSpPr>
        <p:spPr>
          <a:xfrm>
            <a:off x="550863" y="519113"/>
            <a:ext cx="10044112" cy="5834062"/>
          </a:xfrm>
        </p:spPr>
        <p:txBody>
          <a:bodyPr>
            <a:normAutofit/>
          </a:bodyPr>
          <a:lstStyle>
            <a:lvl1pPr marL="0" indent="0">
              <a:buNone/>
              <a:defRPr sz="4000"/>
            </a:lvl1pPr>
          </a:lstStyle>
          <a:p>
            <a:r>
              <a:rPr lang="nl-NL"/>
              <a:t>Klik op het pictogram als u een afbeelding wilt toevoegen</a:t>
            </a:r>
            <a:endParaRPr lang="nl-BE" dirty="0"/>
          </a:p>
        </p:txBody>
      </p:sp>
    </p:spTree>
    <p:extLst>
      <p:ext uri="{BB962C8B-B14F-4D97-AF65-F5344CB8AC3E}">
        <p14:creationId xmlns:p14="http://schemas.microsoft.com/office/powerpoint/2010/main" val="1408984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3_Verticale titel en tekst">
    <p:spTree>
      <p:nvGrpSpPr>
        <p:cNvPr id="1" name=""/>
        <p:cNvGrpSpPr/>
        <p:nvPr/>
      </p:nvGrpSpPr>
      <p:grpSpPr>
        <a:xfrm>
          <a:off x="0" y="0"/>
          <a:ext cx="0" cy="0"/>
          <a:chOff x="0" y="0"/>
          <a:chExt cx="0" cy="0"/>
        </a:xfrm>
      </p:grpSpPr>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88" cy="6858000"/>
          </a:xfrm>
          <a:prstGeom prst="rect">
            <a:avLst/>
          </a:prstGeom>
        </p:spPr>
      </p:pic>
      <p:sp>
        <p:nvSpPr>
          <p:cNvPr id="6" name="Tijdelijke aanduiding voor afbeelding 2">
            <a:extLst>
              <a:ext uri="{FF2B5EF4-FFF2-40B4-BE49-F238E27FC236}">
                <a16:creationId xmlns:a16="http://schemas.microsoft.com/office/drawing/2014/main" id="{355206C4-CA82-4E85-B18C-2AB5DC87D131}"/>
              </a:ext>
            </a:extLst>
          </p:cNvPr>
          <p:cNvSpPr>
            <a:spLocks noGrp="1"/>
          </p:cNvSpPr>
          <p:nvPr>
            <p:ph type="pic" sz="quarter" idx="10"/>
          </p:nvPr>
        </p:nvSpPr>
        <p:spPr>
          <a:xfrm>
            <a:off x="550863" y="519113"/>
            <a:ext cx="10044112" cy="5834062"/>
          </a:xfrm>
        </p:spPr>
        <p:txBody>
          <a:bodyPr>
            <a:normAutofit/>
          </a:bodyPr>
          <a:lstStyle>
            <a:lvl1pPr marL="0" indent="0">
              <a:buNone/>
              <a:defRPr sz="4000"/>
            </a:lvl1pPr>
          </a:lstStyle>
          <a:p>
            <a:r>
              <a:rPr lang="nl-NL"/>
              <a:t>Klik op het pictogram als u een afbeelding wilt toevoegen</a:t>
            </a:r>
            <a:endParaRPr lang="nl-BE" dirty="0"/>
          </a:p>
        </p:txBody>
      </p:sp>
    </p:spTree>
    <p:extLst>
      <p:ext uri="{BB962C8B-B14F-4D97-AF65-F5344CB8AC3E}">
        <p14:creationId xmlns:p14="http://schemas.microsoft.com/office/powerpoint/2010/main" val="3998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Verticale titel en tekst">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7ADD1796-F24A-4FC6-8B3E-73275607C71E}"/>
              </a:ext>
            </a:extLst>
          </p:cNvPr>
          <p:cNvSpPr>
            <a:spLocks noGrp="1"/>
          </p:cNvSpPr>
          <p:nvPr>
            <p:ph type="title" hasCustomPrompt="1"/>
          </p:nvPr>
        </p:nvSpPr>
        <p:spPr>
          <a:xfrm>
            <a:off x="550863" y="533178"/>
            <a:ext cx="10802937" cy="646331"/>
          </a:xfrm>
        </p:spPr>
        <p:txBody>
          <a:bodyPr>
            <a:spAutoFit/>
          </a:bodyPr>
          <a:lstStyle>
            <a:lvl1pPr>
              <a:defRPr/>
            </a:lvl1pPr>
          </a:lstStyle>
          <a:p>
            <a:r>
              <a:rPr lang="nl-NL" dirty="0"/>
              <a:t>Meerdere afbeeldingen</a:t>
            </a:r>
            <a:endParaRPr lang="nl-BE" dirty="0"/>
          </a:p>
        </p:txBody>
      </p:sp>
    </p:spTree>
    <p:extLst>
      <p:ext uri="{BB962C8B-B14F-4D97-AF65-F5344CB8AC3E}">
        <p14:creationId xmlns:p14="http://schemas.microsoft.com/office/powerpoint/2010/main" val="1025411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Verticale titel en tekst">
    <p:spTree>
      <p:nvGrpSpPr>
        <p:cNvPr id="1" name=""/>
        <p:cNvGrpSpPr/>
        <p:nvPr/>
      </p:nvGrpSpPr>
      <p:grpSpPr>
        <a:xfrm>
          <a:off x="0" y="0"/>
          <a:ext cx="0" cy="0"/>
          <a:chOff x="0" y="0"/>
          <a:chExt cx="0" cy="0"/>
        </a:xfrm>
      </p:grpSpPr>
      <p:pic>
        <p:nvPicPr>
          <p:cNvPr id="8" name="Afbeelding 7" descr="Afbeelding met gebouw, rood, poort, groot&#10;&#10;Automatisch gegenereerde beschrijving">
            <a:extLst>
              <a:ext uri="{FF2B5EF4-FFF2-40B4-BE49-F238E27FC236}">
                <a16:creationId xmlns:a16="http://schemas.microsoft.com/office/drawing/2014/main" id="{E724F085-FCC5-425C-84E0-A8CBD560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8" name="Tijdelijke aanduiding voor tekst 9">
            <a:extLst>
              <a:ext uri="{FF2B5EF4-FFF2-40B4-BE49-F238E27FC236}">
                <a16:creationId xmlns:a16="http://schemas.microsoft.com/office/drawing/2014/main" id="{98CCE4DF-9C88-40CA-93E1-014CF6055CF2}"/>
              </a:ext>
            </a:extLst>
          </p:cNvPr>
          <p:cNvSpPr>
            <a:spLocks noGrp="1"/>
          </p:cNvSpPr>
          <p:nvPr>
            <p:ph type="body" sz="quarter" idx="10" hasCustomPrompt="1"/>
          </p:nvPr>
        </p:nvSpPr>
        <p:spPr>
          <a:xfrm>
            <a:off x="2319637" y="2289428"/>
            <a:ext cx="8445774" cy="604781"/>
          </a:xfrm>
        </p:spPr>
        <p:txBody>
          <a:bodyPr wrap="square" anchor="b" anchorCtr="0">
            <a:spAutoFit/>
          </a:bodyPr>
          <a:lstStyle>
            <a:lvl1pPr marL="0" indent="0">
              <a:buNone/>
              <a:defRPr sz="3600">
                <a:latin typeface="Source Sans Pro" panose="020B0503030403020204" pitchFamily="34" charset="0"/>
              </a:defRPr>
            </a:lvl1pPr>
          </a:lstStyle>
          <a:p>
            <a:pPr lvl="0"/>
            <a:r>
              <a:rPr lang="nl-BE" dirty="0"/>
              <a:t>1 OF 2 REGELS TEKST</a:t>
            </a:r>
          </a:p>
        </p:txBody>
      </p:sp>
      <p:sp>
        <p:nvSpPr>
          <p:cNvPr id="19" name="Tijdelijke aanduiding voor tekst 9">
            <a:extLst>
              <a:ext uri="{FF2B5EF4-FFF2-40B4-BE49-F238E27FC236}">
                <a16:creationId xmlns:a16="http://schemas.microsoft.com/office/drawing/2014/main" id="{C4AA957A-E515-4699-832C-577940F510CE}"/>
              </a:ext>
            </a:extLst>
          </p:cNvPr>
          <p:cNvSpPr>
            <a:spLocks noGrp="1"/>
          </p:cNvSpPr>
          <p:nvPr>
            <p:ph type="body" sz="quarter" idx="11" hasCustomPrompt="1"/>
          </p:nvPr>
        </p:nvSpPr>
        <p:spPr>
          <a:xfrm>
            <a:off x="2319637" y="2848826"/>
            <a:ext cx="8445773" cy="775597"/>
          </a:xfrm>
        </p:spPr>
        <p:txBody>
          <a:bodyPr wrap="square" anchor="t" anchorCtr="0">
            <a:spAutoFit/>
          </a:bodyPr>
          <a:lstStyle>
            <a:lvl1pPr marL="0" indent="0">
              <a:buNone/>
              <a:defRPr sz="4800" baseline="0">
                <a:solidFill>
                  <a:srgbClr val="8C2437"/>
                </a:solidFill>
                <a:latin typeface="Gizmo" panose="00000400000000000000" pitchFamily="2" charset="0"/>
              </a:defRPr>
            </a:lvl1pPr>
          </a:lstStyle>
          <a:p>
            <a:pPr lvl="0"/>
            <a:r>
              <a:rPr lang="nl-BE" dirty="0"/>
              <a:t>Uitgelichte woorden in </a:t>
            </a:r>
            <a:r>
              <a:rPr lang="nl-BE" dirty="0" err="1"/>
              <a:t>Gizmo</a:t>
            </a:r>
            <a:r>
              <a:rPr lang="nl-BE" dirty="0"/>
              <a:t> 48</a:t>
            </a:r>
          </a:p>
        </p:txBody>
      </p:sp>
      <p:sp>
        <p:nvSpPr>
          <p:cNvPr id="20" name="Tijdelijke aanduiding voor tekst 9">
            <a:extLst>
              <a:ext uri="{FF2B5EF4-FFF2-40B4-BE49-F238E27FC236}">
                <a16:creationId xmlns:a16="http://schemas.microsoft.com/office/drawing/2014/main" id="{8273CDFC-E054-493C-A967-58C83BCCB6B8}"/>
              </a:ext>
            </a:extLst>
          </p:cNvPr>
          <p:cNvSpPr>
            <a:spLocks noGrp="1"/>
          </p:cNvSpPr>
          <p:nvPr>
            <p:ph type="body" sz="quarter" idx="12" hasCustomPrompt="1"/>
          </p:nvPr>
        </p:nvSpPr>
        <p:spPr>
          <a:xfrm>
            <a:off x="2319637" y="3499097"/>
            <a:ext cx="8445773" cy="604781"/>
          </a:xfrm>
        </p:spPr>
        <p:txBody>
          <a:bodyPr wrap="square" anchor="t" anchorCtr="0">
            <a:spAutoFit/>
          </a:bodyPr>
          <a:lstStyle>
            <a:lvl1pPr marL="0" indent="0">
              <a:buNone/>
              <a:defRPr sz="3600">
                <a:latin typeface="Source Sans Pro" panose="020B0503030403020204" pitchFamily="34" charset="0"/>
              </a:defRPr>
            </a:lvl1pPr>
          </a:lstStyle>
          <a:p>
            <a:pPr lvl="0"/>
            <a:r>
              <a:rPr lang="nl-BE" dirty="0"/>
              <a:t>1 OF 2 REGELS TEKST</a:t>
            </a:r>
          </a:p>
        </p:txBody>
      </p:sp>
    </p:spTree>
    <p:extLst>
      <p:ext uri="{BB962C8B-B14F-4D97-AF65-F5344CB8AC3E}">
        <p14:creationId xmlns:p14="http://schemas.microsoft.com/office/powerpoint/2010/main" val="352671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Verticale titel en tekst">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97AB529-4161-477E-8543-91FF7C18D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12" name="Afbeelding 11" descr="Afbeelding met tekening&#10;&#10;Automatisch gegenereerde beschrijving">
            <a:extLst>
              <a:ext uri="{FF2B5EF4-FFF2-40B4-BE49-F238E27FC236}">
                <a16:creationId xmlns:a16="http://schemas.microsoft.com/office/drawing/2014/main" id="{3FE2D361-58F3-47AC-8680-36A314E12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13" name="Titel 1">
            <a:extLst>
              <a:ext uri="{FF2B5EF4-FFF2-40B4-BE49-F238E27FC236}">
                <a16:creationId xmlns:a16="http://schemas.microsoft.com/office/drawing/2014/main" id="{A539D27F-0EAC-47BD-9297-1A4DE74ADA88}"/>
              </a:ext>
            </a:extLst>
          </p:cNvPr>
          <p:cNvSpPr>
            <a:spLocks noGrp="1"/>
          </p:cNvSpPr>
          <p:nvPr>
            <p:ph type="title" hasCustomPrompt="1"/>
          </p:nvPr>
        </p:nvSpPr>
        <p:spPr>
          <a:xfrm>
            <a:off x="550863" y="532020"/>
            <a:ext cx="10978118" cy="646331"/>
          </a:xfrm>
        </p:spPr>
        <p:txBody>
          <a:bodyPr anchor="b">
            <a:spAutoFit/>
          </a:bodyPr>
          <a:lstStyle>
            <a:lvl1pPr>
              <a:defRPr sz="4000"/>
            </a:lvl1pPr>
          </a:lstStyle>
          <a:p>
            <a:r>
              <a:rPr lang="nl-NL" dirty="0"/>
              <a:t>Titel</a:t>
            </a:r>
          </a:p>
        </p:txBody>
      </p:sp>
      <p:sp>
        <p:nvSpPr>
          <p:cNvPr id="18" name="Tijdelijke aanduiding voor afbeelding 2">
            <a:extLst>
              <a:ext uri="{FF2B5EF4-FFF2-40B4-BE49-F238E27FC236}">
                <a16:creationId xmlns:a16="http://schemas.microsoft.com/office/drawing/2014/main" id="{F3F1A45B-666B-4044-BE77-9B2059ED2AA9}"/>
              </a:ext>
            </a:extLst>
          </p:cNvPr>
          <p:cNvSpPr>
            <a:spLocks noGrp="1"/>
          </p:cNvSpPr>
          <p:nvPr>
            <p:ph type="pic" idx="1"/>
          </p:nvPr>
        </p:nvSpPr>
        <p:spPr>
          <a:xfrm>
            <a:off x="4881531" y="1263191"/>
            <a:ext cx="6647450" cy="51093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9" name="Tijdelijke aanduiding voor tekst 3">
            <a:extLst>
              <a:ext uri="{FF2B5EF4-FFF2-40B4-BE49-F238E27FC236}">
                <a16:creationId xmlns:a16="http://schemas.microsoft.com/office/drawing/2014/main" id="{D0914D12-882A-48DE-B425-41366E4206C9}"/>
              </a:ext>
            </a:extLst>
          </p:cNvPr>
          <p:cNvSpPr>
            <a:spLocks noGrp="1"/>
          </p:cNvSpPr>
          <p:nvPr>
            <p:ph type="body" sz="half" idx="2"/>
          </p:nvPr>
        </p:nvSpPr>
        <p:spPr>
          <a:xfrm>
            <a:off x="550863" y="1263191"/>
            <a:ext cx="3932237" cy="5109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662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8EDDB53-A4A1-4ECD-ADBE-CCE3B6AD3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 y="0"/>
            <a:ext cx="12187588" cy="6858000"/>
          </a:xfrm>
          <a:prstGeom prst="rect">
            <a:avLst/>
          </a:prstGeom>
        </p:spPr>
      </p:pic>
      <p:sp>
        <p:nvSpPr>
          <p:cNvPr id="7" name="Tijdelijke aanduiding voor inhoud 6">
            <a:extLst>
              <a:ext uri="{FF2B5EF4-FFF2-40B4-BE49-F238E27FC236}">
                <a16:creationId xmlns:a16="http://schemas.microsoft.com/office/drawing/2014/main" id="{48DA9710-B21A-4EA6-9DF7-AA883C295B2A}"/>
              </a:ext>
            </a:extLst>
          </p:cNvPr>
          <p:cNvSpPr>
            <a:spLocks noGrp="1"/>
          </p:cNvSpPr>
          <p:nvPr>
            <p:ph sz="quarter" idx="10" hasCustomPrompt="1"/>
          </p:nvPr>
        </p:nvSpPr>
        <p:spPr>
          <a:xfrm>
            <a:off x="933249" y="1149006"/>
            <a:ext cx="9258155" cy="2075992"/>
          </a:xfrm>
        </p:spPr>
        <p:txBody>
          <a:bodyPr anchor="b" anchorCtr="0">
            <a:normAutofit/>
          </a:bodyPr>
          <a:lstStyle>
            <a:lvl1pPr marL="0" indent="0" algn="ctr">
              <a:buNone/>
              <a:defRPr sz="5000">
                <a:solidFill>
                  <a:schemeClr val="bg1"/>
                </a:solidFill>
              </a:defRPr>
            </a:lvl1pPr>
          </a:lstStyle>
          <a:p>
            <a:pPr lvl="0"/>
            <a:r>
              <a:rPr lang="nl-NL" dirty="0"/>
              <a:t>TITEL</a:t>
            </a:r>
            <a:endParaRPr lang="nl-BE" dirty="0"/>
          </a:p>
        </p:txBody>
      </p:sp>
      <p:sp>
        <p:nvSpPr>
          <p:cNvPr id="10" name="Tijdelijke aanduiding voor tekst 8">
            <a:extLst>
              <a:ext uri="{FF2B5EF4-FFF2-40B4-BE49-F238E27FC236}">
                <a16:creationId xmlns:a16="http://schemas.microsoft.com/office/drawing/2014/main" id="{E98027C4-7B15-40CC-9EBE-1C7FCFDE0B49}"/>
              </a:ext>
            </a:extLst>
          </p:cNvPr>
          <p:cNvSpPr>
            <a:spLocks noGrp="1"/>
          </p:cNvSpPr>
          <p:nvPr>
            <p:ph type="body" sz="quarter" idx="11" hasCustomPrompt="1"/>
          </p:nvPr>
        </p:nvSpPr>
        <p:spPr>
          <a:xfrm>
            <a:off x="933249" y="3241622"/>
            <a:ext cx="9258155" cy="1564145"/>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nl-BE" dirty="0"/>
              <a:t>Ondertitel</a:t>
            </a:r>
          </a:p>
        </p:txBody>
      </p:sp>
    </p:spTree>
    <p:extLst>
      <p:ext uri="{BB962C8B-B14F-4D97-AF65-F5344CB8AC3E}">
        <p14:creationId xmlns:p14="http://schemas.microsoft.com/office/powerpoint/2010/main" val="2470239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Verticale titel en tekst">
    <p:spTree>
      <p:nvGrpSpPr>
        <p:cNvPr id="1" name=""/>
        <p:cNvGrpSpPr/>
        <p:nvPr/>
      </p:nvGrpSpPr>
      <p:grpSpPr>
        <a:xfrm>
          <a:off x="0" y="0"/>
          <a:ext cx="0" cy="0"/>
          <a:chOff x="0" y="0"/>
          <a:chExt cx="0" cy="0"/>
        </a:xfrm>
      </p:grpSpPr>
      <p:pic>
        <p:nvPicPr>
          <p:cNvPr id="4" name="Afbeelding 3" descr="Afbeelding met klok&#10;&#10;Automatisch gegenereerde beschrijving">
            <a:extLst>
              <a:ext uri="{FF2B5EF4-FFF2-40B4-BE49-F238E27FC236}">
                <a16:creationId xmlns:a16="http://schemas.microsoft.com/office/drawing/2014/main" id="{E3584C7B-5425-4D35-8033-5CEB6525D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tel 1">
            <a:extLst>
              <a:ext uri="{FF2B5EF4-FFF2-40B4-BE49-F238E27FC236}">
                <a16:creationId xmlns:a16="http://schemas.microsoft.com/office/drawing/2014/main" id="{29BBA78D-AD41-4FE9-AF76-475EE8AD32BC}"/>
              </a:ext>
            </a:extLst>
          </p:cNvPr>
          <p:cNvSpPr>
            <a:spLocks noGrp="1"/>
          </p:cNvSpPr>
          <p:nvPr>
            <p:ph type="title" hasCustomPrompt="1"/>
          </p:nvPr>
        </p:nvSpPr>
        <p:spPr>
          <a:xfrm>
            <a:off x="550863" y="532020"/>
            <a:ext cx="10978118" cy="646331"/>
          </a:xfrm>
        </p:spPr>
        <p:txBody>
          <a:bodyPr anchor="b">
            <a:spAutoFit/>
          </a:bodyPr>
          <a:lstStyle>
            <a:lvl1pPr>
              <a:defRPr sz="4000"/>
            </a:lvl1pPr>
          </a:lstStyle>
          <a:p>
            <a:r>
              <a:rPr lang="nl-NL" dirty="0"/>
              <a:t>Titel</a:t>
            </a:r>
          </a:p>
        </p:txBody>
      </p:sp>
      <p:sp>
        <p:nvSpPr>
          <p:cNvPr id="13" name="Tijdelijke aanduiding voor afbeelding 2">
            <a:extLst>
              <a:ext uri="{FF2B5EF4-FFF2-40B4-BE49-F238E27FC236}">
                <a16:creationId xmlns:a16="http://schemas.microsoft.com/office/drawing/2014/main" id="{E69D1D76-71B6-4C97-9E3B-6C48A054D8A7}"/>
              </a:ext>
            </a:extLst>
          </p:cNvPr>
          <p:cNvSpPr>
            <a:spLocks noGrp="1"/>
          </p:cNvSpPr>
          <p:nvPr>
            <p:ph type="pic" idx="1"/>
          </p:nvPr>
        </p:nvSpPr>
        <p:spPr>
          <a:xfrm>
            <a:off x="4881531" y="1263191"/>
            <a:ext cx="6647450" cy="51093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ijdelijke aanduiding voor tekst 3">
            <a:extLst>
              <a:ext uri="{FF2B5EF4-FFF2-40B4-BE49-F238E27FC236}">
                <a16:creationId xmlns:a16="http://schemas.microsoft.com/office/drawing/2014/main" id="{C985C3E3-E048-4994-8A01-0344A66D99DC}"/>
              </a:ext>
            </a:extLst>
          </p:cNvPr>
          <p:cNvSpPr>
            <a:spLocks noGrp="1"/>
          </p:cNvSpPr>
          <p:nvPr>
            <p:ph type="body" sz="half" idx="2"/>
          </p:nvPr>
        </p:nvSpPr>
        <p:spPr>
          <a:xfrm>
            <a:off x="550863" y="1263191"/>
            <a:ext cx="3932237" cy="5109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17626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Verticale titel en tekst">
    <p:spTree>
      <p:nvGrpSpPr>
        <p:cNvPr id="1" name=""/>
        <p:cNvGrpSpPr/>
        <p:nvPr/>
      </p:nvGrpSpPr>
      <p:grpSpPr>
        <a:xfrm>
          <a:off x="0" y="0"/>
          <a:ext cx="0" cy="0"/>
          <a:chOff x="0" y="0"/>
          <a:chExt cx="0" cy="0"/>
        </a:xfrm>
      </p:grpSpPr>
      <p:pic>
        <p:nvPicPr>
          <p:cNvPr id="8" name="Afbeelding 7" descr="Afbeelding met teken&#10;&#10;Automatisch gegenereerde beschrijving">
            <a:extLst>
              <a:ext uri="{FF2B5EF4-FFF2-40B4-BE49-F238E27FC236}">
                <a16:creationId xmlns:a16="http://schemas.microsoft.com/office/drawing/2014/main" id="{97533AE3-1464-4765-8F3E-090F39255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60266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pic>
        <p:nvPicPr>
          <p:cNvPr id="8" name="Afbeelding 7" descr="Afbeelding met teken&#10;&#10;Automatisch gegenereerde beschrijving">
            <a:extLst>
              <a:ext uri="{FF2B5EF4-FFF2-40B4-BE49-F238E27FC236}">
                <a16:creationId xmlns:a16="http://schemas.microsoft.com/office/drawing/2014/main" id="{CC0452DF-E840-4465-94A0-86992406B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305060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C1832F7-1897-4524-9219-30AAA913A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0" name="Titel 1">
            <a:extLst>
              <a:ext uri="{FF2B5EF4-FFF2-40B4-BE49-F238E27FC236}">
                <a16:creationId xmlns:a16="http://schemas.microsoft.com/office/drawing/2014/main" id="{5407ECE3-6AAA-48D9-B63D-F081FB691B4F}"/>
              </a:ext>
            </a:extLst>
          </p:cNvPr>
          <p:cNvSpPr>
            <a:spLocks noGrp="1"/>
          </p:cNvSpPr>
          <p:nvPr>
            <p:ph type="title"/>
          </p:nvPr>
        </p:nvSpPr>
        <p:spPr>
          <a:xfrm>
            <a:off x="550863" y="1709738"/>
            <a:ext cx="10796587" cy="2852737"/>
          </a:xfrm>
        </p:spPr>
        <p:txBody>
          <a:bodyPr anchor="b"/>
          <a:lstStyle>
            <a:lvl1pPr>
              <a:defRPr sz="6000"/>
            </a:lvl1pPr>
          </a:lstStyle>
          <a:p>
            <a:r>
              <a:rPr lang="nl-NL"/>
              <a:t>Klik om stijl te bewerken</a:t>
            </a:r>
            <a:endParaRPr lang="nl-NL" dirty="0"/>
          </a:p>
        </p:txBody>
      </p:sp>
      <p:sp>
        <p:nvSpPr>
          <p:cNvPr id="11" name="Tijdelijke aanduiding voor tekst 2">
            <a:extLst>
              <a:ext uri="{FF2B5EF4-FFF2-40B4-BE49-F238E27FC236}">
                <a16:creationId xmlns:a16="http://schemas.microsoft.com/office/drawing/2014/main" id="{96631702-2E10-40EC-943D-57B7A8F1B9F3}"/>
              </a:ext>
            </a:extLst>
          </p:cNvPr>
          <p:cNvSpPr>
            <a:spLocks noGrp="1"/>
          </p:cNvSpPr>
          <p:nvPr>
            <p:ph type="body" idx="1"/>
          </p:nvPr>
        </p:nvSpPr>
        <p:spPr>
          <a:xfrm>
            <a:off x="550863" y="4589463"/>
            <a:ext cx="107965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41086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4AFB97FF-1D57-4AC0-9DF0-DC7FDAFEE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15" name="Afbeelding 14" descr="Afbeelding met tekening&#10;&#10;Automatisch gegenereerde beschrijving">
            <a:extLst>
              <a:ext uri="{FF2B5EF4-FFF2-40B4-BE49-F238E27FC236}">
                <a16:creationId xmlns:a16="http://schemas.microsoft.com/office/drawing/2014/main" id="{4F851972-8FFE-4AAF-B079-50AE41DA7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18" name="Titel 1">
            <a:extLst>
              <a:ext uri="{FF2B5EF4-FFF2-40B4-BE49-F238E27FC236}">
                <a16:creationId xmlns:a16="http://schemas.microsoft.com/office/drawing/2014/main" id="{8EEAA5AC-B3F1-41E8-881F-B876089CE60B}"/>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
        <p:nvSpPr>
          <p:cNvPr id="19" name="Tijdelijke aanduiding voor inhoud 2">
            <a:extLst>
              <a:ext uri="{FF2B5EF4-FFF2-40B4-BE49-F238E27FC236}">
                <a16:creationId xmlns:a16="http://schemas.microsoft.com/office/drawing/2014/main" id="{F045C9F4-B37C-4E14-96CD-F65AC08559D5}"/>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4272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9524109-DA47-4A8B-A637-22933A9FC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2B1DD01A-12E4-48E2-B2D1-CA7645FBD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9" name="Tijdelijke aanduiding voor inhoud 2">
            <a:extLst>
              <a:ext uri="{FF2B5EF4-FFF2-40B4-BE49-F238E27FC236}">
                <a16:creationId xmlns:a16="http://schemas.microsoft.com/office/drawing/2014/main" id="{21C07CB3-D346-4917-9FE6-528AF1EFD0A1}"/>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1">
            <a:extLst>
              <a:ext uri="{FF2B5EF4-FFF2-40B4-BE49-F238E27FC236}">
                <a16:creationId xmlns:a16="http://schemas.microsoft.com/office/drawing/2014/main" id="{E00092BA-1737-4E85-8AA5-D9E951C7033E}"/>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333609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E72A5B0-501D-4895-AA90-917799FBB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7" name="Tijdelijke aanduiding voor inhoud 2">
            <a:extLst>
              <a:ext uri="{FF2B5EF4-FFF2-40B4-BE49-F238E27FC236}">
                <a16:creationId xmlns:a16="http://schemas.microsoft.com/office/drawing/2014/main" id="{5ACD59C1-5F0D-4343-977F-D8057D21B867}"/>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a:extLst>
              <a:ext uri="{FF2B5EF4-FFF2-40B4-BE49-F238E27FC236}">
                <a16:creationId xmlns:a16="http://schemas.microsoft.com/office/drawing/2014/main" id="{A2968943-EFEC-4FF9-BFC7-D8BBF8272BA8}"/>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299856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11CFF96-8B3D-4822-94C8-341B45DF0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9F97041F-0D56-4EDD-A89E-805A41C2CD75}"/>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D4BA06BB-47F5-4C9F-97C0-38BAB53374B5}"/>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28114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9" name="Afbeelding 8" descr="Afbeelding met klok&#10;&#10;Automatisch gegenereerde beschrijving">
            <a:extLst>
              <a:ext uri="{FF2B5EF4-FFF2-40B4-BE49-F238E27FC236}">
                <a16:creationId xmlns:a16="http://schemas.microsoft.com/office/drawing/2014/main" id="{89502E34-63E1-4688-B28E-DBA2ABB39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0" name="Tijdelijke aanduiding voor inhoud 2">
            <a:extLst>
              <a:ext uri="{FF2B5EF4-FFF2-40B4-BE49-F238E27FC236}">
                <a16:creationId xmlns:a16="http://schemas.microsoft.com/office/drawing/2014/main" id="{9F18A4F4-A9B3-4B30-8F4E-7F2C02087736}"/>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tel 1">
            <a:extLst>
              <a:ext uri="{FF2B5EF4-FFF2-40B4-BE49-F238E27FC236}">
                <a16:creationId xmlns:a16="http://schemas.microsoft.com/office/drawing/2014/main" id="{E899EC73-02F5-482C-A6B2-A4F73F32DB0A}"/>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181719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92A03-55FB-4786-A8F3-5937C23BED1D}" type="datetimeFigureOut">
              <a:rPr lang="nl-BE" smtClean="0"/>
              <a:t>22/03/2021</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EC411-204D-4DD2-BBD0-5AE779824528}" type="slidenum">
              <a:rPr lang="nl-BE" smtClean="0"/>
              <a:t>‹nr.›</a:t>
            </a:fld>
            <a:endParaRPr lang="nl-BE"/>
          </a:p>
        </p:txBody>
      </p:sp>
    </p:spTree>
    <p:extLst>
      <p:ext uri="{BB962C8B-B14F-4D97-AF65-F5344CB8AC3E}">
        <p14:creationId xmlns:p14="http://schemas.microsoft.com/office/powerpoint/2010/main" val="1683983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94" r:id="rId14"/>
    <p:sldLayoutId id="2147483695" r:id="rId15"/>
    <p:sldLayoutId id="2147483696" r:id="rId16"/>
    <p:sldLayoutId id="2147483686" r:id="rId17"/>
    <p:sldLayoutId id="2147483687" r:id="rId18"/>
    <p:sldLayoutId id="2147483688" r:id="rId19"/>
    <p:sldLayoutId id="2147483689" r:id="rId20"/>
    <p:sldLayoutId id="2147483690" r:id="rId21"/>
  </p:sldLayoutIdLst>
  <p:txStyles>
    <p:titleStyle>
      <a:lvl1pPr algn="l" defTabSz="914400" rtl="0" eaLnBrk="1" latinLnBrk="0" hangingPunct="1">
        <a:lnSpc>
          <a:spcPct val="90000"/>
        </a:lnSpc>
        <a:spcBef>
          <a:spcPct val="0"/>
        </a:spcBef>
        <a:buNone/>
        <a:defRPr sz="4400" kern="1200">
          <a:solidFill>
            <a:srgbClr val="8C2437"/>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8C2437"/>
        </a:buClr>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C2437"/>
        </a:buClr>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8C2437"/>
        </a:buClr>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8C2437"/>
        </a:buClr>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8C2437"/>
        </a:buClr>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9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C0D2B82-3758-46A7-AF38-E430F6A35366}"/>
              </a:ext>
            </a:extLst>
          </p:cNvPr>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2E9229B5-B985-41D5-9FF9-95D3333EECCF}"/>
              </a:ext>
            </a:extLst>
          </p:cNvPr>
          <p:cNvSpPr>
            <a:spLocks noGrp="1"/>
          </p:cNvSpPr>
          <p:nvPr>
            <p:ph type="title"/>
          </p:nvPr>
        </p:nvSpPr>
        <p:spPr>
          <a:xfrm>
            <a:off x="550863" y="487680"/>
            <a:ext cx="10802937" cy="1203960"/>
          </a:xfrm>
        </p:spPr>
        <p:txBody>
          <a:bodyPr/>
          <a:lstStyle/>
          <a:p>
            <a:r>
              <a:rPr lang="nl-BE" dirty="0"/>
              <a:t>Is het COVID-19 vaccin halal en koosjer?</a:t>
            </a:r>
            <a:br>
              <a:rPr lang="nl-BE" dirty="0"/>
            </a:br>
            <a:r>
              <a:rPr lang="nl-BE" dirty="0"/>
              <a:t>Mag mijn vaccin tijdens de Ramadan?</a:t>
            </a:r>
          </a:p>
        </p:txBody>
      </p:sp>
      <p:pic>
        <p:nvPicPr>
          <p:cNvPr id="4100" name="Picture 4" descr="Afbeeldingsresultaat voor halal">
            <a:extLst>
              <a:ext uri="{FF2B5EF4-FFF2-40B4-BE49-F238E27FC236}">
                <a16:creationId xmlns:a16="http://schemas.microsoft.com/office/drawing/2014/main" id="{474658E6-BD22-488F-AF1B-704B08AB9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1640"/>
            <a:ext cx="2996596" cy="2023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fbeeldingsresultaat voor koosjer">
            <a:extLst>
              <a:ext uri="{FF2B5EF4-FFF2-40B4-BE49-F238E27FC236}">
                <a16:creationId xmlns:a16="http://schemas.microsoft.com/office/drawing/2014/main" id="{4995554D-92A8-44F3-8C26-1EA6BA7A2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524" y="372223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tekst, teken&#10;&#10;Automatisch gegenereerde beschrijving">
            <a:extLst>
              <a:ext uri="{FF2B5EF4-FFF2-40B4-BE49-F238E27FC236}">
                <a16:creationId xmlns:a16="http://schemas.microsoft.com/office/drawing/2014/main" id="{E72F0A11-4696-4C58-BFAF-D4E11B037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849" y="2219256"/>
            <a:ext cx="4763165" cy="2991267"/>
          </a:xfrm>
          <a:prstGeom prst="rect">
            <a:avLst/>
          </a:prstGeom>
        </p:spPr>
      </p:pic>
    </p:spTree>
    <p:extLst>
      <p:ext uri="{BB962C8B-B14F-4D97-AF65-F5344CB8AC3E}">
        <p14:creationId xmlns:p14="http://schemas.microsoft.com/office/powerpoint/2010/main" val="124312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00D4FC2-0F94-4C67-A224-B02CE119A484}"/>
              </a:ext>
            </a:extLst>
          </p:cNvPr>
          <p:cNvSpPr>
            <a:spLocks noGrp="1"/>
          </p:cNvSpPr>
          <p:nvPr>
            <p:ph type="title"/>
          </p:nvPr>
        </p:nvSpPr>
        <p:spPr/>
        <p:txBody>
          <a:bodyPr/>
          <a:lstStyle/>
          <a:p>
            <a:r>
              <a:rPr lang="nl-BE" dirty="0"/>
              <a:t>Feiten en fabels</a:t>
            </a:r>
          </a:p>
        </p:txBody>
      </p:sp>
      <p:sp>
        <p:nvSpPr>
          <p:cNvPr id="5" name="Tijdelijke aanduiding voor tekst 4">
            <a:extLst>
              <a:ext uri="{FF2B5EF4-FFF2-40B4-BE49-F238E27FC236}">
                <a16:creationId xmlns:a16="http://schemas.microsoft.com/office/drawing/2014/main" id="{9215DD3B-6E54-4294-9EAF-32BCBA101F1D}"/>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03720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E704B60F-7FD2-4D55-BC20-6149F5670A43}"/>
              </a:ext>
            </a:extLst>
          </p:cNvPr>
          <p:cNvPicPr>
            <a:picLocks noGrp="1" noChangeAspect="1"/>
          </p:cNvPicPr>
          <p:nvPr>
            <p:ph idx="1"/>
          </p:nvPr>
        </p:nvPicPr>
        <p:blipFill>
          <a:blip r:embed="rId3"/>
          <a:stretch>
            <a:fillRect/>
          </a:stretch>
        </p:blipFill>
        <p:spPr>
          <a:xfrm>
            <a:off x="5168728" y="858949"/>
            <a:ext cx="4347592" cy="5544556"/>
          </a:xfrm>
        </p:spPr>
      </p:pic>
      <p:sp>
        <p:nvSpPr>
          <p:cNvPr id="4" name="Titel 3">
            <a:extLst>
              <a:ext uri="{FF2B5EF4-FFF2-40B4-BE49-F238E27FC236}">
                <a16:creationId xmlns:a16="http://schemas.microsoft.com/office/drawing/2014/main" id="{10356359-51FE-4446-BD6C-95DCF04B8D1C}"/>
              </a:ext>
            </a:extLst>
          </p:cNvPr>
          <p:cNvSpPr>
            <a:spLocks noGrp="1"/>
          </p:cNvSpPr>
          <p:nvPr>
            <p:ph type="title"/>
          </p:nvPr>
        </p:nvSpPr>
        <p:spPr/>
        <p:txBody>
          <a:bodyPr/>
          <a:lstStyle/>
          <a:p>
            <a:r>
              <a:rPr lang="nl-BE" dirty="0"/>
              <a:t>Is het veilig?</a:t>
            </a:r>
          </a:p>
        </p:txBody>
      </p:sp>
      <p:pic>
        <p:nvPicPr>
          <p:cNvPr id="3" name="Afbeelding 2" descr="Afbeelding met tekst, teken&#10;&#10;Automatisch gegenereerde beschrijving">
            <a:extLst>
              <a:ext uri="{FF2B5EF4-FFF2-40B4-BE49-F238E27FC236}">
                <a16:creationId xmlns:a16="http://schemas.microsoft.com/office/drawing/2014/main" id="{43BB7782-FD7F-4F35-85EA-4226B171C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97" y="1415206"/>
            <a:ext cx="4763165" cy="2991267"/>
          </a:xfrm>
          <a:prstGeom prst="rect">
            <a:avLst/>
          </a:prstGeom>
        </p:spPr>
      </p:pic>
    </p:spTree>
    <p:extLst>
      <p:ext uri="{BB962C8B-B14F-4D97-AF65-F5344CB8AC3E}">
        <p14:creationId xmlns:p14="http://schemas.microsoft.com/office/powerpoint/2010/main" val="174981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392EE9B-104B-4A99-B85E-3DCA2D322E54}"/>
              </a:ext>
            </a:extLst>
          </p:cNvPr>
          <p:cNvSpPr>
            <a:spLocks noGrp="1"/>
          </p:cNvSpPr>
          <p:nvPr>
            <p:ph type="title"/>
          </p:nvPr>
        </p:nvSpPr>
        <p:spPr/>
        <p:txBody>
          <a:bodyPr/>
          <a:lstStyle/>
          <a:p>
            <a:r>
              <a:rPr lang="nl-BE" dirty="0"/>
              <a:t>Snelle ontwikkeling = veilig?</a:t>
            </a:r>
          </a:p>
        </p:txBody>
      </p:sp>
      <p:pic>
        <p:nvPicPr>
          <p:cNvPr id="9" name="Afbeelding 8">
            <a:extLst>
              <a:ext uri="{FF2B5EF4-FFF2-40B4-BE49-F238E27FC236}">
                <a16:creationId xmlns:a16="http://schemas.microsoft.com/office/drawing/2014/main" id="{1B1BFE51-64CA-4FF0-8047-CD1916C99DBC}"/>
              </a:ext>
            </a:extLst>
          </p:cNvPr>
          <p:cNvPicPr>
            <a:picLocks noChangeAspect="1"/>
          </p:cNvPicPr>
          <p:nvPr/>
        </p:nvPicPr>
        <p:blipFill>
          <a:blip r:embed="rId3"/>
          <a:stretch>
            <a:fillRect/>
          </a:stretch>
        </p:blipFill>
        <p:spPr>
          <a:xfrm>
            <a:off x="550863" y="1308934"/>
            <a:ext cx="5045725" cy="1492786"/>
          </a:xfrm>
          <a:prstGeom prst="rect">
            <a:avLst/>
          </a:prstGeom>
        </p:spPr>
      </p:pic>
      <p:pic>
        <p:nvPicPr>
          <p:cNvPr id="11" name="Afbeelding 10">
            <a:extLst>
              <a:ext uri="{FF2B5EF4-FFF2-40B4-BE49-F238E27FC236}">
                <a16:creationId xmlns:a16="http://schemas.microsoft.com/office/drawing/2014/main" id="{01C42792-4209-4961-A951-FB3CD5C8F62D}"/>
              </a:ext>
            </a:extLst>
          </p:cNvPr>
          <p:cNvPicPr>
            <a:picLocks noChangeAspect="1"/>
          </p:cNvPicPr>
          <p:nvPr/>
        </p:nvPicPr>
        <p:blipFill>
          <a:blip r:embed="rId4"/>
          <a:stretch>
            <a:fillRect/>
          </a:stretch>
        </p:blipFill>
        <p:spPr>
          <a:xfrm>
            <a:off x="4666706" y="2470184"/>
            <a:ext cx="4935557" cy="1487277"/>
          </a:xfrm>
          <a:prstGeom prst="rect">
            <a:avLst/>
          </a:prstGeom>
        </p:spPr>
      </p:pic>
      <p:pic>
        <p:nvPicPr>
          <p:cNvPr id="13" name="Afbeelding 12">
            <a:extLst>
              <a:ext uri="{FF2B5EF4-FFF2-40B4-BE49-F238E27FC236}">
                <a16:creationId xmlns:a16="http://schemas.microsoft.com/office/drawing/2014/main" id="{7D79A3F7-AEAD-407F-8C27-2154411C868D}"/>
              </a:ext>
            </a:extLst>
          </p:cNvPr>
          <p:cNvPicPr>
            <a:picLocks noChangeAspect="1"/>
          </p:cNvPicPr>
          <p:nvPr/>
        </p:nvPicPr>
        <p:blipFill>
          <a:blip r:embed="rId5"/>
          <a:stretch>
            <a:fillRect/>
          </a:stretch>
        </p:blipFill>
        <p:spPr>
          <a:xfrm>
            <a:off x="550863" y="3957461"/>
            <a:ext cx="5133860" cy="1476260"/>
          </a:xfrm>
          <a:prstGeom prst="rect">
            <a:avLst/>
          </a:prstGeom>
        </p:spPr>
      </p:pic>
      <p:pic>
        <p:nvPicPr>
          <p:cNvPr id="15" name="Afbeelding 14">
            <a:extLst>
              <a:ext uri="{FF2B5EF4-FFF2-40B4-BE49-F238E27FC236}">
                <a16:creationId xmlns:a16="http://schemas.microsoft.com/office/drawing/2014/main" id="{6E7D3E70-DA27-4713-AB81-BE1BDFF5F3E4}"/>
              </a:ext>
            </a:extLst>
          </p:cNvPr>
          <p:cNvPicPr>
            <a:picLocks noChangeAspect="1"/>
          </p:cNvPicPr>
          <p:nvPr/>
        </p:nvPicPr>
        <p:blipFill>
          <a:blip r:embed="rId6"/>
          <a:stretch>
            <a:fillRect/>
          </a:stretch>
        </p:blipFill>
        <p:spPr>
          <a:xfrm>
            <a:off x="4226032" y="5259901"/>
            <a:ext cx="5376231" cy="1520328"/>
          </a:xfrm>
          <a:prstGeom prst="rect">
            <a:avLst/>
          </a:prstGeom>
        </p:spPr>
      </p:pic>
      <p:pic>
        <p:nvPicPr>
          <p:cNvPr id="3" name="Afbeelding 2" descr="Afbeelding met tekst, teken&#10;&#10;Automatisch gegenereerde beschrijving">
            <a:extLst>
              <a:ext uri="{FF2B5EF4-FFF2-40B4-BE49-F238E27FC236}">
                <a16:creationId xmlns:a16="http://schemas.microsoft.com/office/drawing/2014/main" id="{74193C10-ACA9-49F0-9C91-9DD08D5D78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82629"/>
            <a:ext cx="4051034" cy="2544050"/>
          </a:xfrm>
          <a:prstGeom prst="rect">
            <a:avLst/>
          </a:prstGeom>
        </p:spPr>
      </p:pic>
    </p:spTree>
    <p:extLst>
      <p:ext uri="{BB962C8B-B14F-4D97-AF65-F5344CB8AC3E}">
        <p14:creationId xmlns:p14="http://schemas.microsoft.com/office/powerpoint/2010/main" val="354373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81848DF-A0C5-4209-B3FB-D97215A28517}"/>
              </a:ext>
            </a:extLst>
          </p:cNvPr>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a:p>
            <a:pPr marL="0" indent="0">
              <a:buNone/>
            </a:pPr>
            <a:r>
              <a:rPr lang="nl-BE" dirty="0"/>
              <a:t>Ziekte voorkomen</a:t>
            </a:r>
          </a:p>
          <a:p>
            <a:pPr marL="0" indent="0">
              <a:buNone/>
            </a:pPr>
            <a:r>
              <a:rPr lang="nl-BE" dirty="0"/>
              <a:t>Soms bijwerkingen</a:t>
            </a:r>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522B8225-5F21-461D-A7DF-D8891752F069}"/>
              </a:ext>
            </a:extLst>
          </p:cNvPr>
          <p:cNvSpPr>
            <a:spLocks noGrp="1"/>
          </p:cNvSpPr>
          <p:nvPr>
            <p:ph type="title"/>
          </p:nvPr>
        </p:nvSpPr>
        <p:spPr/>
        <p:txBody>
          <a:bodyPr/>
          <a:lstStyle/>
          <a:p>
            <a:r>
              <a:rPr lang="nl-BE" dirty="0"/>
              <a:t>Word ik zwaar ziek van het vaccin?</a:t>
            </a:r>
          </a:p>
        </p:txBody>
      </p:sp>
      <p:pic>
        <p:nvPicPr>
          <p:cNvPr id="5" name="Afbeelding 4" descr="Afbeelding met tekst, teken&#10;&#10;Automatisch gegenereerde beschrijving">
            <a:extLst>
              <a:ext uri="{FF2B5EF4-FFF2-40B4-BE49-F238E27FC236}">
                <a16:creationId xmlns:a16="http://schemas.microsoft.com/office/drawing/2014/main" id="{0F1D81D2-3E1D-46B5-9D6C-7CF938325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657" y="1775096"/>
            <a:ext cx="4763165" cy="2991267"/>
          </a:xfrm>
          <a:prstGeom prst="rect">
            <a:avLst/>
          </a:prstGeom>
        </p:spPr>
      </p:pic>
    </p:spTree>
    <p:extLst>
      <p:ext uri="{BB962C8B-B14F-4D97-AF65-F5344CB8AC3E}">
        <p14:creationId xmlns:p14="http://schemas.microsoft.com/office/powerpoint/2010/main" val="387009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4A894FA-00EE-4FF1-A369-7B5D7DA1C320}"/>
              </a:ext>
            </a:extLst>
          </p:cNvPr>
          <p:cNvSpPr>
            <a:spLocks noGrp="1"/>
          </p:cNvSpPr>
          <p:nvPr>
            <p:ph type="title"/>
          </p:nvPr>
        </p:nvSpPr>
        <p:spPr/>
        <p:txBody>
          <a:bodyPr/>
          <a:lstStyle/>
          <a:p>
            <a:r>
              <a:rPr lang="nl-BE" dirty="0"/>
              <a:t>Verandert het mijn DNA?</a:t>
            </a:r>
          </a:p>
        </p:txBody>
      </p:sp>
      <p:pic>
        <p:nvPicPr>
          <p:cNvPr id="4" name="Afbeelding 3">
            <a:extLst>
              <a:ext uri="{FF2B5EF4-FFF2-40B4-BE49-F238E27FC236}">
                <a16:creationId xmlns:a16="http://schemas.microsoft.com/office/drawing/2014/main" id="{6B785588-719C-47A6-AC78-EA980A664C16}"/>
              </a:ext>
            </a:extLst>
          </p:cNvPr>
          <p:cNvPicPr>
            <a:picLocks noChangeAspect="1"/>
          </p:cNvPicPr>
          <p:nvPr/>
        </p:nvPicPr>
        <p:blipFill rotWithShape="1">
          <a:blip r:embed="rId3"/>
          <a:srcRect t="5362"/>
          <a:stretch/>
        </p:blipFill>
        <p:spPr>
          <a:xfrm>
            <a:off x="143676" y="968340"/>
            <a:ext cx="3469140" cy="3047332"/>
          </a:xfrm>
          <a:prstGeom prst="rect">
            <a:avLst/>
          </a:prstGeom>
        </p:spPr>
      </p:pic>
      <p:pic>
        <p:nvPicPr>
          <p:cNvPr id="5" name="Afbeelding 4">
            <a:extLst>
              <a:ext uri="{FF2B5EF4-FFF2-40B4-BE49-F238E27FC236}">
                <a16:creationId xmlns:a16="http://schemas.microsoft.com/office/drawing/2014/main" id="{06D398C9-4CA3-4BBD-B315-EE3F682DC4BA}"/>
              </a:ext>
            </a:extLst>
          </p:cNvPr>
          <p:cNvPicPr>
            <a:picLocks noChangeAspect="1"/>
          </p:cNvPicPr>
          <p:nvPr/>
        </p:nvPicPr>
        <p:blipFill>
          <a:blip r:embed="rId4"/>
          <a:stretch>
            <a:fillRect/>
          </a:stretch>
        </p:blipFill>
        <p:spPr>
          <a:xfrm>
            <a:off x="879795" y="4015672"/>
            <a:ext cx="3722124" cy="2831190"/>
          </a:xfrm>
          <a:prstGeom prst="rect">
            <a:avLst/>
          </a:prstGeom>
        </p:spPr>
      </p:pic>
      <p:pic>
        <p:nvPicPr>
          <p:cNvPr id="6" name="Afbeelding 5">
            <a:extLst>
              <a:ext uri="{FF2B5EF4-FFF2-40B4-BE49-F238E27FC236}">
                <a16:creationId xmlns:a16="http://schemas.microsoft.com/office/drawing/2014/main" id="{51F1CA59-A8FD-4F9F-8D2B-3443316CB690}"/>
              </a:ext>
            </a:extLst>
          </p:cNvPr>
          <p:cNvPicPr>
            <a:picLocks noChangeAspect="1"/>
          </p:cNvPicPr>
          <p:nvPr/>
        </p:nvPicPr>
        <p:blipFill>
          <a:blip r:embed="rId5"/>
          <a:stretch>
            <a:fillRect/>
          </a:stretch>
        </p:blipFill>
        <p:spPr>
          <a:xfrm>
            <a:off x="5722586" y="3681108"/>
            <a:ext cx="3734994" cy="3176892"/>
          </a:xfrm>
          <a:prstGeom prst="rect">
            <a:avLst/>
          </a:prstGeom>
        </p:spPr>
      </p:pic>
      <p:pic>
        <p:nvPicPr>
          <p:cNvPr id="7" name="Afbeelding 6" descr="Afbeelding met tekst, teken&#10;&#10;Automatisch gegenereerde beschrijving">
            <a:extLst>
              <a:ext uri="{FF2B5EF4-FFF2-40B4-BE49-F238E27FC236}">
                <a16:creationId xmlns:a16="http://schemas.microsoft.com/office/drawing/2014/main" id="{7C11B327-DE25-4C2E-8F22-78F9827509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698" y="437733"/>
            <a:ext cx="4763165" cy="2991267"/>
          </a:xfrm>
          <a:prstGeom prst="rect">
            <a:avLst/>
          </a:prstGeom>
        </p:spPr>
      </p:pic>
    </p:spTree>
    <p:extLst>
      <p:ext uri="{BB962C8B-B14F-4D97-AF65-F5344CB8AC3E}">
        <p14:creationId xmlns:p14="http://schemas.microsoft.com/office/powerpoint/2010/main" val="90074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CF62D5-FB7C-433A-A0F3-F1C0E68DA333}"/>
              </a:ext>
            </a:extLst>
          </p:cNvPr>
          <p:cNvSpPr>
            <a:spLocks noGrp="1"/>
          </p:cNvSpPr>
          <p:nvPr>
            <p:ph type="title"/>
          </p:nvPr>
        </p:nvSpPr>
        <p:spPr>
          <a:xfrm>
            <a:off x="550863" y="258785"/>
            <a:ext cx="10802937" cy="1200329"/>
          </a:xfrm>
        </p:spPr>
        <p:txBody>
          <a:bodyPr/>
          <a:lstStyle/>
          <a:p>
            <a:r>
              <a:rPr lang="nl-BE" dirty="0"/>
              <a:t>Zitten er menselijke cellen in het COVID-19 vaccin?	</a:t>
            </a:r>
          </a:p>
        </p:txBody>
      </p:sp>
      <p:pic>
        <p:nvPicPr>
          <p:cNvPr id="3076" name="Picture 4" descr="Afbeeldingsresultaat voor embryo">
            <a:extLst>
              <a:ext uri="{FF2B5EF4-FFF2-40B4-BE49-F238E27FC236}">
                <a16:creationId xmlns:a16="http://schemas.microsoft.com/office/drawing/2014/main" id="{6ABADFC4-7F3F-45BF-A622-417B151EB7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95" t="13839" r="30393" b="14254"/>
          <a:stretch/>
        </p:blipFill>
        <p:spPr bwMode="auto">
          <a:xfrm>
            <a:off x="6096000" y="1828799"/>
            <a:ext cx="3383280" cy="344424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7">
            <a:extLst>
              <a:ext uri="{FF2B5EF4-FFF2-40B4-BE49-F238E27FC236}">
                <a16:creationId xmlns:a16="http://schemas.microsoft.com/office/drawing/2014/main" id="{A1069E63-D1BD-4BDB-A457-68E14D92C6D0}"/>
              </a:ext>
            </a:extLst>
          </p:cNvPr>
          <p:cNvCxnSpPr>
            <a:cxnSpLocks/>
          </p:cNvCxnSpPr>
          <p:nvPr/>
        </p:nvCxnSpPr>
        <p:spPr>
          <a:xfrm>
            <a:off x="6096000" y="1828799"/>
            <a:ext cx="3261360" cy="344424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9D3FB4B-D6F6-4470-9B97-CB37FD201871}"/>
              </a:ext>
            </a:extLst>
          </p:cNvPr>
          <p:cNvCxnSpPr>
            <a:cxnSpLocks/>
          </p:cNvCxnSpPr>
          <p:nvPr/>
        </p:nvCxnSpPr>
        <p:spPr>
          <a:xfrm flipH="1">
            <a:off x="6126480" y="1828799"/>
            <a:ext cx="3352800" cy="3444241"/>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7" name="Afbeelding 6" descr="Afbeelding met tekst, teken&#10;&#10;Automatisch gegenereerde beschrijving">
            <a:extLst>
              <a:ext uri="{FF2B5EF4-FFF2-40B4-BE49-F238E27FC236}">
                <a16:creationId xmlns:a16="http://schemas.microsoft.com/office/drawing/2014/main" id="{F6CF69A8-57E8-4C2B-8EAC-EC849F7AB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17" y="2055285"/>
            <a:ext cx="4763165" cy="2991267"/>
          </a:xfrm>
          <a:prstGeom prst="rect">
            <a:avLst/>
          </a:prstGeom>
        </p:spPr>
      </p:pic>
    </p:spTree>
    <p:extLst>
      <p:ext uri="{BB962C8B-B14F-4D97-AF65-F5344CB8AC3E}">
        <p14:creationId xmlns:p14="http://schemas.microsoft.com/office/powerpoint/2010/main" val="176904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ADAD37A-3AA3-404D-9F16-E7EF63FA79F1}"/>
              </a:ext>
            </a:extLst>
          </p:cNvPr>
          <p:cNvSpPr>
            <a:spLocks noGrp="1"/>
          </p:cNvSpPr>
          <p:nvPr>
            <p:ph type="title"/>
          </p:nvPr>
        </p:nvSpPr>
        <p:spPr>
          <a:xfrm>
            <a:off x="550863" y="535784"/>
            <a:ext cx="10802937" cy="646331"/>
          </a:xfrm>
        </p:spPr>
        <p:txBody>
          <a:bodyPr/>
          <a:lstStyle/>
          <a:p>
            <a:r>
              <a:rPr lang="nl-BE" dirty="0"/>
              <a:t>Kan ik niet meer zwanger worden?	</a:t>
            </a:r>
          </a:p>
        </p:txBody>
      </p:sp>
      <p:pic>
        <p:nvPicPr>
          <p:cNvPr id="11" name="Afbeelding 10" descr="Afbeelding met tekst, apparaat&#10;&#10;Automatisch gegenereerde beschrijving">
            <a:extLst>
              <a:ext uri="{FF2B5EF4-FFF2-40B4-BE49-F238E27FC236}">
                <a16:creationId xmlns:a16="http://schemas.microsoft.com/office/drawing/2014/main" id="{59449E8C-0FC4-4B7C-B7DD-F3C4A33E0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849" y="3850409"/>
            <a:ext cx="5876302" cy="2802544"/>
          </a:xfrm>
          <a:prstGeom prst="rect">
            <a:avLst/>
          </a:prstGeom>
        </p:spPr>
      </p:pic>
      <p:pic>
        <p:nvPicPr>
          <p:cNvPr id="5" name="Afbeelding 4" descr="Afbeelding met tekst, teken&#10;&#10;Automatisch gegenereerde beschrijving">
            <a:extLst>
              <a:ext uri="{FF2B5EF4-FFF2-40B4-BE49-F238E27FC236}">
                <a16:creationId xmlns:a16="http://schemas.microsoft.com/office/drawing/2014/main" id="{90467C8C-0B95-4E3A-B412-DDF7F7A61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82115"/>
            <a:ext cx="4763165" cy="2991267"/>
          </a:xfrm>
          <a:prstGeom prst="rect">
            <a:avLst/>
          </a:prstGeom>
        </p:spPr>
      </p:pic>
    </p:spTree>
    <p:extLst>
      <p:ext uri="{BB962C8B-B14F-4D97-AF65-F5344CB8AC3E}">
        <p14:creationId xmlns:p14="http://schemas.microsoft.com/office/powerpoint/2010/main" val="296673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FD0366-2A79-4B0E-BD5B-69883D320D52}"/>
              </a:ext>
            </a:extLst>
          </p:cNvPr>
          <p:cNvSpPr>
            <a:spLocks noGrp="1"/>
          </p:cNvSpPr>
          <p:nvPr>
            <p:ph type="title"/>
          </p:nvPr>
        </p:nvSpPr>
        <p:spPr>
          <a:xfrm>
            <a:off x="550863" y="-18213"/>
            <a:ext cx="8532177" cy="1754326"/>
          </a:xfrm>
        </p:spPr>
        <p:txBody>
          <a:bodyPr/>
          <a:lstStyle/>
          <a:p>
            <a:r>
              <a:rPr lang="nl-BE" dirty="0"/>
              <a:t>Ik ben zwanger. Ik wil zwanger worden.</a:t>
            </a:r>
            <a:br>
              <a:rPr lang="nl-BE" dirty="0"/>
            </a:br>
            <a:r>
              <a:rPr lang="nl-BE" dirty="0"/>
              <a:t>Wat nu?</a:t>
            </a:r>
          </a:p>
        </p:txBody>
      </p:sp>
      <p:pic>
        <p:nvPicPr>
          <p:cNvPr id="4" name="Picture 2" descr="Afbeeldingsresultaat voor zwangerschap">
            <a:extLst>
              <a:ext uri="{FF2B5EF4-FFF2-40B4-BE49-F238E27FC236}">
                <a16:creationId xmlns:a16="http://schemas.microsoft.com/office/drawing/2014/main" id="{11934771-27A2-41E1-BED2-35B0CC0A3B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0334" y="1677448"/>
            <a:ext cx="6320138" cy="40985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 teken&#10;&#10;Automatisch gegenereerde beschrijving">
            <a:extLst>
              <a:ext uri="{FF2B5EF4-FFF2-40B4-BE49-F238E27FC236}">
                <a16:creationId xmlns:a16="http://schemas.microsoft.com/office/drawing/2014/main" id="{B009506B-F876-4924-9C60-348395254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915" y="1677448"/>
            <a:ext cx="4264222" cy="2677931"/>
          </a:xfrm>
          <a:prstGeom prst="rect">
            <a:avLst/>
          </a:prstGeom>
        </p:spPr>
      </p:pic>
    </p:spTree>
    <p:extLst>
      <p:ext uri="{BB962C8B-B14F-4D97-AF65-F5344CB8AC3E}">
        <p14:creationId xmlns:p14="http://schemas.microsoft.com/office/powerpoint/2010/main" val="3624603408"/>
      </p:ext>
    </p:extLst>
  </p:cSld>
  <p:clrMapOvr>
    <a:masterClrMapping/>
  </p:clrMapOvr>
</p:sld>
</file>

<file path=ppt/theme/theme1.xml><?xml version="1.0" encoding="utf-8"?>
<a:theme xmlns:a="http://schemas.openxmlformats.org/drawingml/2006/main" name="Thema1">
  <a:themeElements>
    <a:clrScheme name="Logo Limburg">
      <a:dk1>
        <a:srgbClr val="46111B"/>
      </a:dk1>
      <a:lt1>
        <a:sysClr val="window" lastClr="FFFFFF"/>
      </a:lt1>
      <a:dk2>
        <a:srgbClr val="8C2437"/>
      </a:dk2>
      <a:lt2>
        <a:srgbClr val="E7E6E6"/>
      </a:lt2>
      <a:accent1>
        <a:srgbClr val="8C2437"/>
      </a:accent1>
      <a:accent2>
        <a:srgbClr val="F37B7C"/>
      </a:accent2>
      <a:accent3>
        <a:srgbClr val="A5A5A5"/>
      </a:accent3>
      <a:accent4>
        <a:srgbClr val="EEBDB2"/>
      </a:accent4>
      <a:accent5>
        <a:srgbClr val="F04C3E"/>
      </a:accent5>
      <a:accent6>
        <a:srgbClr val="F2F2F2"/>
      </a:accent6>
      <a:hlink>
        <a:srgbClr val="8C2437"/>
      </a:hlink>
      <a:folHlink>
        <a:srgbClr val="EEBDB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BE634FB-4983-42E3-9F0D-44D49DEDFA12}" vid="{30E5A96E-9C03-4EC0-99CA-97A91D3853E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LL-PowerPointPresentatie-Thema</Template>
  <TotalTime>327</TotalTime>
  <Words>1462</Words>
  <Application>Microsoft Office PowerPoint</Application>
  <PresentationFormat>Breedbeeld</PresentationFormat>
  <Paragraphs>80</Paragraphs>
  <Slides>10</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Gizmo</vt:lpstr>
      <vt:lpstr>Source Sans Pro</vt:lpstr>
      <vt:lpstr>Thema1</vt:lpstr>
      <vt:lpstr>PowerPoint-presentatie</vt:lpstr>
      <vt:lpstr>Feiten en fabels</vt:lpstr>
      <vt:lpstr>Is het veilig?</vt:lpstr>
      <vt:lpstr>Snelle ontwikkeling = veilig?</vt:lpstr>
      <vt:lpstr>Word ik zwaar ziek van het vaccin?</vt:lpstr>
      <vt:lpstr>Verandert het mijn DNA?</vt:lpstr>
      <vt:lpstr>Zitten er menselijke cellen in het COVID-19 vaccin? </vt:lpstr>
      <vt:lpstr>Kan ik niet meer zwanger worden? </vt:lpstr>
      <vt:lpstr>Ik ben zwanger. Ik wil zwanger worden. Wat nu?</vt:lpstr>
      <vt:lpstr>Is het COVID-19 vaccin halal en koosjer? Mag mijn vaccin tijdens de Ramadan?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Francoise Roelandts</dc:creator>
  <cp:lastModifiedBy>Uschi Nys</cp:lastModifiedBy>
  <cp:revision>19</cp:revision>
  <dcterms:created xsi:type="dcterms:W3CDTF">2021-02-08T14:13:48Z</dcterms:created>
  <dcterms:modified xsi:type="dcterms:W3CDTF">2021-03-22T13:55:35Z</dcterms:modified>
</cp:coreProperties>
</file>